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8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Lst>
  <p:sldSz cx="13004800" cy="9753600"/>
  <p:notesSz cx="6858000" cy="9144000"/>
  <p:embeddedFontLst>
    <p:embeddedFont>
      <p:font typeface="Avenir" panose="02000503020000020003" pitchFamily="2" charset="0"/>
      <p:regular r:id="rId90"/>
      <p:italic r:id="rId91"/>
    </p:embeddedFont>
    <p:embeddedFont>
      <p:font typeface="Helvetica Neue" panose="02000503000000020004" pitchFamily="2" charset="0"/>
      <p:regular r:id="rId92"/>
      <p:bold r:id="rId93"/>
      <p:italic r:id="rId94"/>
      <p:boldItalic r:id="rId95"/>
    </p:embeddedFont>
    <p:embeddedFont>
      <p:font typeface="Helvetica Neue Light" panose="02000403000000020004" pitchFamily="2"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000000"/>
          </p15:clr>
        </p15:guide>
        <p15:guide id="2" pos="4096">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1" roundtripDataSignature="AMtx7mg+1rDYWG9j51pnA4Ub8gP0+8o0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5" d="100"/>
          <a:sy n="85" d="100"/>
        </p:scale>
        <p:origin x="1912"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5.fntdata"/><Relationship Id="rId99" Type="http://schemas.openxmlformats.org/officeDocument/2006/relationships/font" Target="fonts/font10.fntdata"/><Relationship Id="rId10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8.fntdata"/><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 name="Google Shape;34;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-Your screen will look different than mine because you don’t have any data in the site yet since the school year hasn’t started yet. Since you’ll all be taking attendance in SR, this is what you can expect to see once you start tracking data in Schoolrunner.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MUST click save or “take attendance” in order for attendance to be submitted. Still possible to make an edit after clicking Save- just make the change and click save again.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Look for this notification after submitting attendance.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-Pos &amp; neg behaviors can be called whatever language your school uses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 name="Google Shape;49;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Wherever you see a student’s name in orange, it’s actually a hyperlink to their profile page.  You can hover your mouse over their name and you should see a popup box with some quick info about them (demographics, bus stop, contact info).  You can also click on their name to go directly to their student page.</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Magnifying glass – “quick search” – just type any part of what you’re searching for (students, staff, assessments, courses, student groups)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If date needs to be changed (such as when entering behaviors from day before), you must change the date BEFORE adding any other data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First we’re going to see how to add individual students to receive a behavior.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Also, there could be other school specific menus that you see (e.g., core value menu).  Refer to your expert for more guidance on that.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Look for notification that behaviors successfully saved.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4" name="Google Shape;334;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Now let’s see how to select a whole group of students that we can add behaviors for.</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More on creating custom student groups later…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3" name="Google Shape;343;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Deans will provide more guidance on specific academy policies about recording behaviors later.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Contains demographic and contact information.  Also contains information related to 504/SPED disability and medical alerts.  Some of the boxes might be longer or in a different position depending on the amount of information they contain. Scroll down to see more info (grade, attendance, behaviors, etc.).</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1" name="Google Shape;351;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Mass applying behaviors to a group of students can be an easy way to give everyone in a class positive points.  Probably not a good idea to use this feature to give everyone in a class a detention.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Mass applying behaviors to a group of students can be an easy way to give everyone in a class positive points.  Probably not a good idea to use this feature to give everyone in a class a detention.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5" name="Google Shape;365;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This method can make entering behaviors more efficient if you’re trying to do it in real time with your laptop in class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This method can make entering behaviors more efficient if you’re trying to do it in real time with your laptop in class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How to view previous communication logs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For Bridge Prep, you will be logging for homeroom groups for things like a Remind Message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1" name="Google Shape;511;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-Only assessment types that count toward course grades will be displayed</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Ask participants why they think it’s important before giving list of reasons.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6" name="Google Shape;696;p6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Here’s where you’ll go to enter your more complex multi-question assessments out of multiple standards– can enter by level, points, or percentages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5" name="Google Shape;755;p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Be careful not to say that the assessment is out of 5 points total but then give kids scores 100 or 90 or 80</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7" name="Google Shape;827;p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If not many q’s, bubble sheets will print multiple to a page. Use scissors or a paper-cutter to cut them up. DON’T print double-sided!!</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Mention that there is also a mobile app where you can take attendance and I’ll be providing a handout that goes through how to do this step-by-step.</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8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8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5"/>
        <p:cNvGrpSpPr/>
        <p:nvPr/>
      </p:nvGrpSpPr>
      <p:grpSpPr>
        <a:xfrm>
          <a:off x="0" y="0"/>
          <a:ext cx="0" cy="0"/>
          <a:chOff x="0" y="0"/>
          <a:chExt cx="0" cy="0"/>
        </a:xfrm>
      </p:grpSpPr>
      <p:sp>
        <p:nvSpPr>
          <p:cNvPr id="16" name="Google Shape;16;p88"/>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8"/>
          <p:cNvSpPr txBox="1">
            <a:spLocks noGrp="1"/>
          </p:cNvSpPr>
          <p:nvPr>
            <p:ph type="body" idx="1"/>
          </p:nvPr>
        </p:nvSpPr>
        <p:spPr>
          <a:xfrm>
            <a:off x="952500" y="2311400"/>
            <a:ext cx="7937500" cy="723900"/>
          </a:xfrm>
          <a:prstGeom prst="rect">
            <a:avLst/>
          </a:prstGeom>
          <a:noFill/>
          <a:ln>
            <a:noFill/>
          </a:ln>
        </p:spPr>
        <p:txBody>
          <a:bodyPr spcFirstLastPara="1" wrap="square" lIns="50800" tIns="50800" rIns="50800" bIns="50800" anchor="t" anchorCtr="0">
            <a:noAutofit/>
          </a:bodyPr>
          <a:lstStyle>
            <a:lvl1pPr marL="457200" lvl="0" indent="-342900" algn="l">
              <a:lnSpc>
                <a:spcPct val="100000"/>
              </a:lnSpc>
              <a:spcBef>
                <a:spcPts val="4200"/>
              </a:spcBef>
              <a:spcAft>
                <a:spcPts val="0"/>
              </a:spcAft>
              <a:buClr>
                <a:srgbClr val="000000"/>
              </a:buClr>
              <a:buSzPts val="1800"/>
              <a:buChar char="•"/>
              <a:defRPr/>
            </a:lvl1pPr>
            <a:lvl2pPr marL="914400" lvl="1" indent="-342900" algn="l">
              <a:lnSpc>
                <a:spcPct val="100000"/>
              </a:lnSpc>
              <a:spcBef>
                <a:spcPts val="4200"/>
              </a:spcBef>
              <a:spcAft>
                <a:spcPts val="0"/>
              </a:spcAft>
              <a:buClr>
                <a:srgbClr val="000000"/>
              </a:buClr>
              <a:buSzPts val="1800"/>
              <a:buChar char="‒"/>
              <a:defRPr/>
            </a:lvl2pPr>
            <a:lvl3pPr marL="1371600" lvl="2" indent="-342900" algn="l">
              <a:lnSpc>
                <a:spcPct val="100000"/>
              </a:lnSpc>
              <a:spcBef>
                <a:spcPts val="4200"/>
              </a:spcBef>
              <a:spcAft>
                <a:spcPts val="0"/>
              </a:spcAft>
              <a:buClr>
                <a:srgbClr val="000000"/>
              </a:buClr>
              <a:buSzPts val="1800"/>
              <a:buChar char="•"/>
              <a:defRPr/>
            </a:lvl3pPr>
            <a:lvl4pPr marL="1828800" lvl="3" indent="-342900" algn="l">
              <a:lnSpc>
                <a:spcPct val="100000"/>
              </a:lnSpc>
              <a:spcBef>
                <a:spcPts val="4200"/>
              </a:spcBef>
              <a:spcAft>
                <a:spcPts val="0"/>
              </a:spcAft>
              <a:buClr>
                <a:srgbClr val="000000"/>
              </a:buClr>
              <a:buSzPts val="1800"/>
              <a:buChar char="‒"/>
              <a:defRPr/>
            </a:lvl4pPr>
            <a:lvl5pPr marL="2286000" lvl="4" indent="-342900" algn="l">
              <a:lnSpc>
                <a:spcPct val="100000"/>
              </a:lnSpc>
              <a:spcBef>
                <a:spcPts val="4200"/>
              </a:spcBef>
              <a:spcAft>
                <a:spcPts val="0"/>
              </a:spcAft>
              <a:buClr>
                <a:srgbClr val="000000"/>
              </a:buClr>
              <a:buSzPts val="1800"/>
              <a:buChar char="•"/>
              <a:defRPr/>
            </a:lvl5pPr>
            <a:lvl6pPr marL="2743200" lvl="5" indent="-342900" algn="l">
              <a:lnSpc>
                <a:spcPct val="100000"/>
              </a:lnSpc>
              <a:spcBef>
                <a:spcPts val="4200"/>
              </a:spcBef>
              <a:spcAft>
                <a:spcPts val="0"/>
              </a:spcAft>
              <a:buClr>
                <a:srgbClr val="000000"/>
              </a:buClr>
              <a:buSzPts val="1800"/>
              <a:buChar char="•"/>
              <a:defRPr/>
            </a:lvl6pPr>
            <a:lvl7pPr marL="3200400" lvl="6" indent="-342900" algn="l">
              <a:lnSpc>
                <a:spcPct val="100000"/>
              </a:lnSpc>
              <a:spcBef>
                <a:spcPts val="4200"/>
              </a:spcBef>
              <a:spcAft>
                <a:spcPts val="0"/>
              </a:spcAft>
              <a:buClr>
                <a:srgbClr val="000000"/>
              </a:buClr>
              <a:buSzPts val="1800"/>
              <a:buChar char="•"/>
              <a:defRPr/>
            </a:lvl7pPr>
            <a:lvl8pPr marL="3657600" lvl="7" indent="-342900" algn="l">
              <a:lnSpc>
                <a:spcPct val="100000"/>
              </a:lnSpc>
              <a:spcBef>
                <a:spcPts val="4200"/>
              </a:spcBef>
              <a:spcAft>
                <a:spcPts val="0"/>
              </a:spcAft>
              <a:buClr>
                <a:srgbClr val="000000"/>
              </a:buClr>
              <a:buSzPts val="1800"/>
              <a:buChar char="•"/>
              <a:defRPr/>
            </a:lvl8pPr>
            <a:lvl9pPr marL="4114800" lvl="8" indent="-342900" algn="l">
              <a:lnSpc>
                <a:spcPct val="100000"/>
              </a:lnSpc>
              <a:spcBef>
                <a:spcPts val="4200"/>
              </a:spcBef>
              <a:spcAft>
                <a:spcPts val="0"/>
              </a:spcAft>
              <a:buClr>
                <a:srgbClr val="000000"/>
              </a:buClr>
              <a:buSzPts val="1800"/>
              <a:buChar char="•"/>
              <a:defRPr/>
            </a:lvl9pPr>
          </a:lstStyle>
          <a:p>
            <a:endParaRPr/>
          </a:p>
        </p:txBody>
      </p:sp>
      <p:sp>
        <p:nvSpPr>
          <p:cNvPr id="18" name="Google Shape;18;p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3600" b="0" i="0" u="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9" name="Google Shape;19;p8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3600" b="0" i="0" u="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SzPts val="1400"/>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0" name="Google Shape;20;p88"/>
          <p:cNvSpPr txBox="1">
            <a:spLocks noGrp="1"/>
          </p:cNvSpPr>
          <p:nvPr>
            <p:ph type="sldNum" idx="12"/>
          </p:nvPr>
        </p:nvSpPr>
        <p:spPr>
          <a:xfrm>
            <a:off x="6310312" y="9251950"/>
            <a:ext cx="369887"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None/>
              <a:defRPr sz="1800"/>
            </a:lvl1pPr>
            <a:lvl2pPr marL="0" lvl="1" indent="0" algn="ctr">
              <a:lnSpc>
                <a:spcPct val="100000"/>
              </a:lnSpc>
              <a:spcBef>
                <a:spcPts val="0"/>
              </a:spcBef>
              <a:spcAft>
                <a:spcPts val="0"/>
              </a:spcAft>
              <a:buNone/>
              <a:defRPr sz="1800"/>
            </a:lvl2pPr>
            <a:lvl3pPr marL="0" lvl="2" indent="0" algn="ctr">
              <a:lnSpc>
                <a:spcPct val="100000"/>
              </a:lnSpc>
              <a:spcBef>
                <a:spcPts val="0"/>
              </a:spcBef>
              <a:spcAft>
                <a:spcPts val="0"/>
              </a:spcAft>
              <a:buNone/>
              <a:defRPr sz="1800"/>
            </a:lvl3pPr>
            <a:lvl4pPr marL="0" lvl="3" indent="0" algn="ctr">
              <a:lnSpc>
                <a:spcPct val="100000"/>
              </a:lnSpc>
              <a:spcBef>
                <a:spcPts val="0"/>
              </a:spcBef>
              <a:spcAft>
                <a:spcPts val="0"/>
              </a:spcAft>
              <a:buNone/>
              <a:defRPr sz="1800"/>
            </a:lvl4pPr>
            <a:lvl5pPr marL="0" lvl="4" indent="0" algn="ctr">
              <a:lnSpc>
                <a:spcPct val="100000"/>
              </a:lnSpc>
              <a:spcBef>
                <a:spcPts val="0"/>
              </a:spcBef>
              <a:spcAft>
                <a:spcPts val="0"/>
              </a:spcAft>
              <a:buNone/>
              <a:defRPr sz="1800"/>
            </a:lvl5pPr>
            <a:lvl6pPr marL="0" lvl="5" indent="0" algn="ctr">
              <a:lnSpc>
                <a:spcPct val="100000"/>
              </a:lnSpc>
              <a:spcBef>
                <a:spcPts val="0"/>
              </a:spcBef>
              <a:spcAft>
                <a:spcPts val="0"/>
              </a:spcAft>
              <a:buNone/>
              <a:defRPr sz="1800"/>
            </a:lvl6pPr>
            <a:lvl7pPr marL="0" lvl="6" indent="0" algn="ctr">
              <a:lnSpc>
                <a:spcPct val="100000"/>
              </a:lnSpc>
              <a:spcBef>
                <a:spcPts val="0"/>
              </a:spcBef>
              <a:spcAft>
                <a:spcPts val="0"/>
              </a:spcAft>
              <a:buNone/>
              <a:defRPr sz="1800"/>
            </a:lvl7pPr>
            <a:lvl8pPr marL="0" lvl="7" indent="0" algn="ctr">
              <a:lnSpc>
                <a:spcPct val="100000"/>
              </a:lnSpc>
              <a:spcBef>
                <a:spcPts val="0"/>
              </a:spcBef>
              <a:spcAft>
                <a:spcPts val="0"/>
              </a:spcAft>
              <a:buNone/>
              <a:defRPr sz="1800"/>
            </a:lvl8pPr>
            <a:lvl9pPr marL="0" lvl="8" indent="0" algn="ctr">
              <a:lnSpc>
                <a:spcPct val="100000"/>
              </a:lnSpc>
              <a:spcBef>
                <a:spcPts val="0"/>
              </a:spcBef>
              <a:spcAft>
                <a:spcPts val="0"/>
              </a:spcAf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7" descr="schoolrunner.png"/>
          <p:cNvPicPr preferRelativeResize="0"/>
          <p:nvPr/>
        </p:nvPicPr>
        <p:blipFill rotWithShape="1">
          <a:blip r:embed="rId3">
            <a:alphaModFix/>
          </a:blip>
          <a:srcRect/>
          <a:stretch/>
        </p:blipFill>
        <p:spPr>
          <a:xfrm>
            <a:off x="11803062" y="152400"/>
            <a:ext cx="1012825" cy="1089025"/>
          </a:xfrm>
          <a:prstGeom prst="rect">
            <a:avLst/>
          </a:prstGeom>
          <a:noFill/>
          <a:ln>
            <a:noFill/>
          </a:ln>
        </p:spPr>
      </p:pic>
      <p:sp>
        <p:nvSpPr>
          <p:cNvPr id="7" name="Google Shape;7;p87" descr="Shape 4"/>
          <p:cNvSpPr txBox="1"/>
          <p:nvPr/>
        </p:nvSpPr>
        <p:spPr>
          <a:xfrm>
            <a:off x="7807325" y="9585325"/>
            <a:ext cx="2603500" cy="152400"/>
          </a:xfrm>
          <a:prstGeom prst="rect">
            <a:avLst/>
          </a:prstGeom>
          <a:solidFill>
            <a:srgbClr val="F38F18"/>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 name="Google Shape;8;p87" descr="Shape 5"/>
          <p:cNvSpPr txBox="1"/>
          <p:nvPr/>
        </p:nvSpPr>
        <p:spPr>
          <a:xfrm>
            <a:off x="-11112" y="9585325"/>
            <a:ext cx="2601912" cy="152400"/>
          </a:xfrm>
          <a:prstGeom prst="rect">
            <a:avLst/>
          </a:prstGeom>
          <a:solidFill>
            <a:srgbClr val="438CA0"/>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9" name="Google Shape;9;p87" descr="Shape 6"/>
          <p:cNvSpPr txBox="1"/>
          <p:nvPr/>
        </p:nvSpPr>
        <p:spPr>
          <a:xfrm>
            <a:off x="2590800" y="9585325"/>
            <a:ext cx="2603500" cy="152400"/>
          </a:xfrm>
          <a:prstGeom prst="rect">
            <a:avLst/>
          </a:prstGeom>
          <a:solidFill>
            <a:srgbClr val="71C2AD"/>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0" name="Google Shape;10;p87" descr="Shape 7"/>
          <p:cNvSpPr txBox="1"/>
          <p:nvPr/>
        </p:nvSpPr>
        <p:spPr>
          <a:xfrm>
            <a:off x="5200650" y="9585325"/>
            <a:ext cx="2603500" cy="152400"/>
          </a:xfrm>
          <a:prstGeom prst="rect">
            <a:avLst/>
          </a:prstGeom>
          <a:solidFill>
            <a:srgbClr val="F3C761"/>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1" name="Google Shape;11;p87" descr="Shape 8"/>
          <p:cNvSpPr txBox="1"/>
          <p:nvPr/>
        </p:nvSpPr>
        <p:spPr>
          <a:xfrm>
            <a:off x="10414000" y="9585325"/>
            <a:ext cx="2603500" cy="152400"/>
          </a:xfrm>
          <a:prstGeom prst="rect">
            <a:avLst/>
          </a:prstGeom>
          <a:solidFill>
            <a:srgbClr val="E26850"/>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2" name="Google Shape;12;p87"/>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Autofit/>
          </a:bodyPr>
          <a:lstStyle>
            <a:lvl1pPr marR="0" lvl="0"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9pPr>
          </a:lstStyle>
          <a:p>
            <a:endParaRPr/>
          </a:p>
        </p:txBody>
      </p:sp>
      <p:sp>
        <p:nvSpPr>
          <p:cNvPr id="13" name="Google Shape;13;p87"/>
          <p:cNvSpPr txBox="1">
            <a:spLocks noGrp="1"/>
          </p:cNvSpPr>
          <p:nvPr>
            <p:ph type="body" idx="1"/>
          </p:nvPr>
        </p:nvSpPr>
        <p:spPr>
          <a:xfrm>
            <a:off x="952500" y="2311400"/>
            <a:ext cx="7937500" cy="723900"/>
          </a:xfrm>
          <a:prstGeom prst="rect">
            <a:avLst/>
          </a:prstGeom>
          <a:noFill/>
          <a:ln>
            <a:noFill/>
          </a:ln>
        </p:spPr>
        <p:txBody>
          <a:bodyPr spcFirstLastPara="1" wrap="square" lIns="50800" tIns="50800" rIns="50800" bIns="50800" anchor="t" anchorCtr="0">
            <a:noAutofit/>
          </a:bodyPr>
          <a:lstStyle>
            <a:lvl1pPr marL="457200" marR="0" lvl="0"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1pPr>
            <a:lvl2pPr marL="914400" marR="0" lvl="1"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4" name="Google Shape;14;p87"/>
          <p:cNvSpPr txBox="1">
            <a:spLocks noGrp="1"/>
          </p:cNvSpPr>
          <p:nvPr>
            <p:ph type="sldNum" idx="12"/>
          </p:nvPr>
        </p:nvSpPr>
        <p:spPr>
          <a:xfrm>
            <a:off x="6310312" y="9251950"/>
            <a:ext cx="369887"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pic>
        <p:nvPicPr>
          <p:cNvPr id="22" name="Google Shape;22;p89" descr="schoolrunner.png"/>
          <p:cNvPicPr preferRelativeResize="0"/>
          <p:nvPr/>
        </p:nvPicPr>
        <p:blipFill rotWithShape="1">
          <a:blip r:embed="rId2">
            <a:alphaModFix/>
          </a:blip>
          <a:srcRect/>
          <a:stretch/>
        </p:blipFill>
        <p:spPr>
          <a:xfrm>
            <a:off x="11803062" y="152400"/>
            <a:ext cx="1012825" cy="1089025"/>
          </a:xfrm>
          <a:prstGeom prst="rect">
            <a:avLst/>
          </a:prstGeom>
          <a:noFill/>
          <a:ln>
            <a:noFill/>
          </a:ln>
        </p:spPr>
      </p:pic>
      <p:sp>
        <p:nvSpPr>
          <p:cNvPr id="23" name="Google Shape;23;p89" descr="Shape 4"/>
          <p:cNvSpPr txBox="1"/>
          <p:nvPr/>
        </p:nvSpPr>
        <p:spPr>
          <a:xfrm>
            <a:off x="7807325" y="9585325"/>
            <a:ext cx="2603500" cy="152400"/>
          </a:xfrm>
          <a:prstGeom prst="rect">
            <a:avLst/>
          </a:prstGeom>
          <a:solidFill>
            <a:srgbClr val="F38F18"/>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4" name="Google Shape;24;p89" descr="Shape 5"/>
          <p:cNvSpPr txBox="1"/>
          <p:nvPr/>
        </p:nvSpPr>
        <p:spPr>
          <a:xfrm>
            <a:off x="-11112" y="9585325"/>
            <a:ext cx="2601912" cy="152400"/>
          </a:xfrm>
          <a:prstGeom prst="rect">
            <a:avLst/>
          </a:prstGeom>
          <a:solidFill>
            <a:srgbClr val="438CA0"/>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5" name="Google Shape;25;p89" descr="Shape 6"/>
          <p:cNvSpPr txBox="1"/>
          <p:nvPr/>
        </p:nvSpPr>
        <p:spPr>
          <a:xfrm>
            <a:off x="2590800" y="9585325"/>
            <a:ext cx="2603500" cy="152400"/>
          </a:xfrm>
          <a:prstGeom prst="rect">
            <a:avLst/>
          </a:prstGeom>
          <a:solidFill>
            <a:srgbClr val="71C2AD"/>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6" name="Google Shape;26;p89" descr="Shape 7"/>
          <p:cNvSpPr txBox="1"/>
          <p:nvPr/>
        </p:nvSpPr>
        <p:spPr>
          <a:xfrm>
            <a:off x="5200650" y="9585325"/>
            <a:ext cx="2603500" cy="152400"/>
          </a:xfrm>
          <a:prstGeom prst="rect">
            <a:avLst/>
          </a:prstGeom>
          <a:solidFill>
            <a:srgbClr val="F3C761"/>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7" name="Google Shape;27;p89" descr="Shape 8"/>
          <p:cNvSpPr txBox="1"/>
          <p:nvPr/>
        </p:nvSpPr>
        <p:spPr>
          <a:xfrm>
            <a:off x="10414000" y="9585325"/>
            <a:ext cx="2603500" cy="152400"/>
          </a:xfrm>
          <a:prstGeom prst="rect">
            <a:avLst/>
          </a:prstGeom>
          <a:solidFill>
            <a:srgbClr val="E26850"/>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8" name="Google Shape;28;p89"/>
          <p:cNvSpPr txBox="1">
            <a:spLocks noGrp="1"/>
          </p:cNvSpPr>
          <p:nvPr>
            <p:ph type="title"/>
          </p:nvPr>
        </p:nvSpPr>
        <p:spPr>
          <a:xfrm>
            <a:off x="863600" y="38100"/>
            <a:ext cx="10464800" cy="1790700"/>
          </a:xfrm>
          <a:prstGeom prst="rect">
            <a:avLst/>
          </a:prstGeom>
          <a:noFill/>
          <a:ln>
            <a:noFill/>
          </a:ln>
        </p:spPr>
        <p:txBody>
          <a:bodyPr spcFirstLastPara="1" wrap="square" lIns="50800" tIns="50800" rIns="50800" bIns="50800" anchor="ctr" anchorCtr="0">
            <a:noAutofit/>
          </a:bodyPr>
          <a:lstStyle>
            <a:lvl1pPr marR="0" lvl="0"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8000" b="0" i="0" u="none" strike="noStrike" cap="none">
                <a:solidFill>
                  <a:srgbClr val="F5A052"/>
                </a:solidFill>
                <a:latin typeface="Helvetica Neue"/>
                <a:ea typeface="Helvetica Neue"/>
                <a:cs typeface="Helvetica Neue"/>
                <a:sym typeface="Helvetica Neue"/>
              </a:defRPr>
            </a:lvl9pPr>
          </a:lstStyle>
          <a:p>
            <a:endParaRPr/>
          </a:p>
        </p:txBody>
      </p:sp>
      <p:sp>
        <p:nvSpPr>
          <p:cNvPr id="29" name="Google Shape;29;p89"/>
          <p:cNvSpPr txBox="1">
            <a:spLocks noGrp="1"/>
          </p:cNvSpPr>
          <p:nvPr>
            <p:ph type="body" idx="1"/>
          </p:nvPr>
        </p:nvSpPr>
        <p:spPr>
          <a:xfrm>
            <a:off x="863600" y="2133600"/>
            <a:ext cx="10439400" cy="7315200"/>
          </a:xfrm>
          <a:prstGeom prst="rect">
            <a:avLst/>
          </a:prstGeom>
          <a:noFill/>
          <a:ln>
            <a:noFill/>
          </a:ln>
        </p:spPr>
        <p:txBody>
          <a:bodyPr spcFirstLastPara="1" wrap="square" lIns="50800" tIns="50800" rIns="50800" bIns="50800" anchor="t" anchorCtr="0">
            <a:noAutofit/>
          </a:bodyPr>
          <a:lstStyle>
            <a:lvl1pPr marL="457200" marR="0" lvl="0"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1pPr>
            <a:lvl2pPr marL="914400" marR="0" lvl="1"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57200" algn="l" rtl="0">
              <a:lnSpc>
                <a:spcPct val="100000"/>
              </a:lnSpc>
              <a:spcBef>
                <a:spcPts val="4200"/>
              </a:spcBef>
              <a:spcAft>
                <a:spcPts val="0"/>
              </a:spcAft>
              <a:buClr>
                <a:srgbClr val="000000"/>
              </a:buClr>
              <a:buSzPts val="3600"/>
              <a:buFont typeface="Arial"/>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pic>
        <p:nvPicPr>
          <p:cNvPr id="30" name="Google Shape;30;p89" descr="Picture 4"/>
          <p:cNvPicPr preferRelativeResize="0"/>
          <p:nvPr/>
        </p:nvPicPr>
        <p:blipFill rotWithShape="1">
          <a:blip r:embed="rId3">
            <a:alphaModFix amt="52999"/>
          </a:blip>
          <a:srcRect/>
          <a:stretch/>
        </p:blipFill>
        <p:spPr>
          <a:xfrm>
            <a:off x="0" y="7516812"/>
            <a:ext cx="1701800" cy="2236787"/>
          </a:xfrm>
          <a:prstGeom prst="rect">
            <a:avLst/>
          </a:prstGeom>
          <a:noFill/>
          <a:ln>
            <a:noFill/>
          </a:ln>
        </p:spPr>
      </p:pic>
      <p:sp>
        <p:nvSpPr>
          <p:cNvPr id="31" name="Google Shape;31;p89"/>
          <p:cNvSpPr txBox="1">
            <a:spLocks noGrp="1"/>
          </p:cNvSpPr>
          <p:nvPr>
            <p:ph type="sldNum" idx="12"/>
          </p:nvPr>
        </p:nvSpPr>
        <p:spPr>
          <a:xfrm>
            <a:off x="7802562" y="9039225"/>
            <a:ext cx="3033712" cy="5207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8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91.jpg"/></Relationships>
</file>

<file path=ppt/slides/_rels/slide84.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
        <p:cNvGrpSpPr/>
        <p:nvPr/>
      </p:nvGrpSpPr>
      <p:grpSpPr>
        <a:xfrm>
          <a:off x="0" y="0"/>
          <a:ext cx="0" cy="0"/>
          <a:chOff x="0" y="0"/>
          <a:chExt cx="0" cy="0"/>
        </a:xfrm>
      </p:grpSpPr>
      <p:grpSp>
        <p:nvGrpSpPr>
          <p:cNvPr id="36" name="Google Shape;36;p1"/>
          <p:cNvGrpSpPr/>
          <p:nvPr/>
        </p:nvGrpSpPr>
        <p:grpSpPr>
          <a:xfrm>
            <a:off x="504825" y="1066800"/>
            <a:ext cx="11993562" cy="8045450"/>
            <a:chOff x="-1" y="0"/>
            <a:chExt cx="11992710" cy="8046720"/>
          </a:xfrm>
        </p:grpSpPr>
        <p:pic>
          <p:nvPicPr>
            <p:cNvPr id="37" name="Google Shape;37;p1" descr="Picture 16"/>
            <p:cNvPicPr preferRelativeResize="0"/>
            <p:nvPr/>
          </p:nvPicPr>
          <p:blipFill rotWithShape="1">
            <a:blip r:embed="rId3">
              <a:alphaModFix/>
            </a:blip>
            <a:srcRect r="51103" b="10237"/>
            <a:stretch/>
          </p:blipFill>
          <p:spPr>
            <a:xfrm>
              <a:off x="-1" y="1"/>
              <a:ext cx="7008090" cy="8046719"/>
            </a:xfrm>
            <a:prstGeom prst="rect">
              <a:avLst/>
            </a:prstGeom>
            <a:noFill/>
            <a:ln>
              <a:noFill/>
            </a:ln>
          </p:spPr>
        </p:pic>
        <p:pic>
          <p:nvPicPr>
            <p:cNvPr id="38" name="Google Shape;38;p1" descr="Picture 17"/>
            <p:cNvPicPr preferRelativeResize="0"/>
            <p:nvPr/>
          </p:nvPicPr>
          <p:blipFill rotWithShape="1">
            <a:blip r:embed="rId3">
              <a:alphaModFix/>
            </a:blip>
            <a:srcRect l="65223" b="10237"/>
            <a:stretch/>
          </p:blipFill>
          <p:spPr>
            <a:xfrm>
              <a:off x="7008088" y="0"/>
              <a:ext cx="4984621" cy="8046719"/>
            </a:xfrm>
            <a:prstGeom prst="rect">
              <a:avLst/>
            </a:prstGeom>
            <a:noFill/>
            <a:ln>
              <a:noFill/>
            </a:ln>
          </p:spPr>
        </p:pic>
      </p:grpSp>
      <p:sp>
        <p:nvSpPr>
          <p:cNvPr id="39" name="Google Shape;39;p1" descr="Title 1"/>
          <p:cNvSpPr txBox="1">
            <a:spLocks noGrp="1"/>
          </p:cNvSpPr>
          <p:nvPr>
            <p:ph type="title"/>
          </p:nvPr>
        </p:nvSpPr>
        <p:spPr>
          <a:xfrm>
            <a:off x="504825" y="84137"/>
            <a:ext cx="11099800" cy="98266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000"/>
              <a:buFont typeface="Avenir"/>
              <a:buNone/>
            </a:pPr>
            <a:r>
              <a:rPr lang="en-US" sz="5000" b="1" i="0" u="none">
                <a:solidFill>
                  <a:srgbClr val="F5A052"/>
                </a:solidFill>
                <a:latin typeface="Avenir"/>
                <a:ea typeface="Avenir"/>
                <a:cs typeface="Avenir"/>
                <a:sym typeface="Avenir"/>
              </a:rPr>
              <a:t>Homepage</a:t>
            </a:r>
            <a:endParaRPr/>
          </a:p>
        </p:txBody>
      </p:sp>
      <p:sp>
        <p:nvSpPr>
          <p:cNvPr id="40" name="Google Shape;40;p1" descr="Rounded Rectangle 9"/>
          <p:cNvSpPr/>
          <p:nvPr/>
        </p:nvSpPr>
        <p:spPr>
          <a:xfrm>
            <a:off x="5330825" y="4062412"/>
            <a:ext cx="1828800" cy="1006475"/>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1" name="Google Shape;41;p1" descr="TextBox 11"/>
          <p:cNvSpPr txBox="1"/>
          <p:nvPr/>
        </p:nvSpPr>
        <p:spPr>
          <a:xfrm>
            <a:off x="7292975" y="3946525"/>
            <a:ext cx="4175125" cy="6127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Today’s date</a:t>
            </a:r>
            <a:endParaRPr/>
          </a:p>
        </p:txBody>
      </p:sp>
      <p:sp>
        <p:nvSpPr>
          <p:cNvPr id="42" name="Google Shape;42;p1" descr="Rounded Rectangle 7"/>
          <p:cNvSpPr/>
          <p:nvPr/>
        </p:nvSpPr>
        <p:spPr>
          <a:xfrm>
            <a:off x="731837" y="5257800"/>
            <a:ext cx="7140600" cy="39321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3" name="Google Shape;43;p1" descr="TextBox 13"/>
          <p:cNvSpPr txBox="1"/>
          <p:nvPr/>
        </p:nvSpPr>
        <p:spPr>
          <a:xfrm>
            <a:off x="3292475" y="5354637"/>
            <a:ext cx="3816350"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Today’s attendance data at a glance</a:t>
            </a:r>
            <a:endParaRPr/>
          </a:p>
        </p:txBody>
      </p:sp>
      <p:sp>
        <p:nvSpPr>
          <p:cNvPr id="44" name="Google Shape;44;p1" descr="Rounded Rectangle 14"/>
          <p:cNvSpPr/>
          <p:nvPr/>
        </p:nvSpPr>
        <p:spPr>
          <a:xfrm>
            <a:off x="8089900" y="5257800"/>
            <a:ext cx="3973512" cy="393223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45" name="Google Shape;45;p1" descr="Picture 5"/>
          <p:cNvPicPr preferRelativeResize="0"/>
          <p:nvPr/>
        </p:nvPicPr>
        <p:blipFill rotWithShape="1">
          <a:blip r:embed="rId4">
            <a:alphaModFix/>
          </a:blip>
          <a:srcRect/>
          <a:stretch/>
        </p:blipFill>
        <p:spPr>
          <a:xfrm>
            <a:off x="10279062" y="1271587"/>
            <a:ext cx="2141537" cy="1535112"/>
          </a:xfrm>
          <a:prstGeom prst="rect">
            <a:avLst/>
          </a:prstGeom>
          <a:noFill/>
          <a:ln>
            <a:noFill/>
          </a:ln>
        </p:spPr>
      </p:pic>
      <p:sp>
        <p:nvSpPr>
          <p:cNvPr id="46" name="Google Shape;46;p1" descr="Rounded Rectangle 10"/>
          <p:cNvSpPr/>
          <p:nvPr/>
        </p:nvSpPr>
        <p:spPr>
          <a:xfrm>
            <a:off x="10093325" y="2239962"/>
            <a:ext cx="2185987" cy="5334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Google Shape;150;p10" descr="Title 1"/>
          <p:cNvSpPr txBox="1">
            <a:spLocks noGrp="1"/>
          </p:cNvSpPr>
          <p:nvPr>
            <p:ph type="title"/>
          </p:nvPr>
        </p:nvSpPr>
        <p:spPr>
          <a:xfrm>
            <a:off x="200025" y="1587"/>
            <a:ext cx="11099800" cy="126047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200"/>
              <a:buFont typeface="Avenir"/>
              <a:buNone/>
            </a:pPr>
            <a:r>
              <a:rPr lang="en-US" sz="6200" b="1" i="0" u="none">
                <a:solidFill>
                  <a:srgbClr val="F5A052"/>
                </a:solidFill>
                <a:latin typeface="Avenir"/>
                <a:ea typeface="Avenir"/>
                <a:cs typeface="Avenir"/>
                <a:sym typeface="Avenir"/>
              </a:rPr>
              <a:t>Taking Attendance</a:t>
            </a:r>
            <a:endParaRPr/>
          </a:p>
        </p:txBody>
      </p:sp>
      <p:pic>
        <p:nvPicPr>
          <p:cNvPr id="151" name="Google Shape;151;p10" descr="Picture 7"/>
          <p:cNvPicPr preferRelativeResize="0"/>
          <p:nvPr/>
        </p:nvPicPr>
        <p:blipFill rotWithShape="1">
          <a:blip r:embed="rId3">
            <a:alphaModFix/>
          </a:blip>
          <a:srcRect/>
          <a:stretch/>
        </p:blipFill>
        <p:spPr>
          <a:xfrm>
            <a:off x="1703387" y="1262062"/>
            <a:ext cx="9596437" cy="8124825"/>
          </a:xfrm>
          <a:prstGeom prst="rect">
            <a:avLst/>
          </a:prstGeom>
          <a:noFill/>
          <a:ln>
            <a:noFill/>
          </a:ln>
        </p:spPr>
      </p:pic>
      <p:pic>
        <p:nvPicPr>
          <p:cNvPr id="152" name="Google Shape;152;p10" descr="Picture 5"/>
          <p:cNvPicPr preferRelativeResize="0"/>
          <p:nvPr/>
        </p:nvPicPr>
        <p:blipFill rotWithShape="1">
          <a:blip r:embed="rId4">
            <a:alphaModFix/>
          </a:blip>
          <a:srcRect/>
          <a:stretch/>
        </p:blipFill>
        <p:spPr>
          <a:xfrm>
            <a:off x="9912350" y="1404937"/>
            <a:ext cx="1387475" cy="9064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pic>
        <p:nvPicPr>
          <p:cNvPr id="157" name="Google Shape;157;p11" descr="Picture 2"/>
          <p:cNvPicPr preferRelativeResize="0"/>
          <p:nvPr/>
        </p:nvPicPr>
        <p:blipFill rotWithShape="1">
          <a:blip r:embed="rId3">
            <a:alphaModFix/>
          </a:blip>
          <a:srcRect/>
          <a:stretch/>
        </p:blipFill>
        <p:spPr>
          <a:xfrm>
            <a:off x="177800" y="2286000"/>
            <a:ext cx="12568237" cy="5867400"/>
          </a:xfrm>
          <a:prstGeom prst="rect">
            <a:avLst/>
          </a:prstGeom>
          <a:noFill/>
          <a:ln>
            <a:noFill/>
          </a:ln>
        </p:spPr>
      </p:pic>
      <p:sp>
        <p:nvSpPr>
          <p:cNvPr id="158" name="Google Shape;158;p11" descr="Title 1"/>
          <p:cNvSpPr txBox="1">
            <a:spLocks noGrp="1"/>
          </p:cNvSpPr>
          <p:nvPr>
            <p:ph type="title"/>
          </p:nvPr>
        </p:nvSpPr>
        <p:spPr>
          <a:xfrm>
            <a:off x="479425" y="193675"/>
            <a:ext cx="11099800" cy="11318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800"/>
              <a:buFont typeface="Avenir"/>
              <a:buNone/>
            </a:pPr>
            <a:r>
              <a:rPr lang="en-US" sz="5800" b="1" i="0" u="none">
                <a:solidFill>
                  <a:srgbClr val="F5A052"/>
                </a:solidFill>
                <a:latin typeface="Avenir"/>
                <a:ea typeface="Avenir"/>
                <a:cs typeface="Avenir"/>
                <a:sym typeface="Avenir"/>
              </a:rPr>
              <a:t>Taking Attendance</a:t>
            </a:r>
            <a:endParaRPr/>
          </a:p>
        </p:txBody>
      </p:sp>
      <p:sp>
        <p:nvSpPr>
          <p:cNvPr id="159" name="Google Shape;159;p11" descr="Rounded Rectangle 16"/>
          <p:cNvSpPr/>
          <p:nvPr/>
        </p:nvSpPr>
        <p:spPr>
          <a:xfrm>
            <a:off x="11391900" y="2551112"/>
            <a:ext cx="1130300" cy="110648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60" name="Google Shape;160;p11" descr="TextBox 18"/>
          <p:cNvSpPr txBox="1"/>
          <p:nvPr/>
        </p:nvSpPr>
        <p:spPr>
          <a:xfrm>
            <a:off x="9732962" y="944562"/>
            <a:ext cx="2355850" cy="16541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0" i="0" u="none">
                <a:solidFill>
                  <a:srgbClr val="0066FF"/>
                </a:solidFill>
                <a:latin typeface="Avenir"/>
                <a:ea typeface="Avenir"/>
                <a:cs typeface="Avenir"/>
                <a:sym typeface="Avenir"/>
              </a:rPr>
              <a:t>Attendance not taken yet</a:t>
            </a:r>
            <a:endParaRPr/>
          </a:p>
        </p:txBody>
      </p:sp>
      <p:sp>
        <p:nvSpPr>
          <p:cNvPr id="161" name="Google Shape;161;p11" descr="Rounded Rectangle 8"/>
          <p:cNvSpPr/>
          <p:nvPr/>
        </p:nvSpPr>
        <p:spPr>
          <a:xfrm>
            <a:off x="8399462" y="3740150"/>
            <a:ext cx="1849437" cy="83185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62" name="Google Shape;162;p11" descr="Rounded Rectangle 12"/>
          <p:cNvSpPr/>
          <p:nvPr/>
        </p:nvSpPr>
        <p:spPr>
          <a:xfrm>
            <a:off x="2311400" y="5943600"/>
            <a:ext cx="1447800" cy="54768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63" name="Google Shape;163;p11" descr="Rounded Rectangle 14"/>
          <p:cNvSpPr/>
          <p:nvPr/>
        </p:nvSpPr>
        <p:spPr>
          <a:xfrm>
            <a:off x="7721600" y="6629400"/>
            <a:ext cx="838200" cy="4572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64" name="Google Shape;164;p11" descr="TextBox 19"/>
          <p:cNvSpPr txBox="1"/>
          <p:nvPr/>
        </p:nvSpPr>
        <p:spPr>
          <a:xfrm>
            <a:off x="4660900" y="2471737"/>
            <a:ext cx="3146425" cy="16541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0" i="0" u="none">
                <a:solidFill>
                  <a:srgbClr val="0066FF"/>
                </a:solidFill>
                <a:latin typeface="Avenir"/>
                <a:ea typeface="Avenir"/>
                <a:cs typeface="Avenir"/>
                <a:sym typeface="Avenir"/>
              </a:rPr>
              <a:t>Yes = removes grades &amp; behaviors</a:t>
            </a:r>
            <a:endParaRPr/>
          </a:p>
        </p:txBody>
      </p:sp>
      <p:sp>
        <p:nvSpPr>
          <p:cNvPr id="165" name="Google Shape;165;p11" descr="Left Arrow 21"/>
          <p:cNvSpPr/>
          <p:nvPr/>
        </p:nvSpPr>
        <p:spPr>
          <a:xfrm rot="-8400000">
            <a:off x="7775575" y="3378200"/>
            <a:ext cx="574675" cy="381000"/>
          </a:xfrm>
          <a:prstGeom prst="leftArrow">
            <a:avLst>
              <a:gd name="adj1" fmla="val 717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66" name="Google Shape;166;p11" descr="Left Arrow 24"/>
          <p:cNvSpPr/>
          <p:nvPr/>
        </p:nvSpPr>
        <p:spPr>
          <a:xfrm rot="-8400000">
            <a:off x="11183937" y="2014537"/>
            <a:ext cx="574675" cy="381000"/>
          </a:xfrm>
          <a:prstGeom prst="leftArrow">
            <a:avLst>
              <a:gd name="adj1" fmla="val 717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67" name="Google Shape;167;p11" descr="TextBox 29"/>
          <p:cNvSpPr txBox="1"/>
          <p:nvPr/>
        </p:nvSpPr>
        <p:spPr>
          <a:xfrm>
            <a:off x="3071812" y="8159750"/>
            <a:ext cx="5629275" cy="15398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800"/>
              <a:buFont typeface="Avenir"/>
              <a:buNone/>
            </a:pPr>
            <a:r>
              <a:rPr lang="en-US" sz="2800" b="0" i="0" u="none">
                <a:solidFill>
                  <a:srgbClr val="0066FF"/>
                </a:solidFill>
                <a:latin typeface="Avenir"/>
                <a:ea typeface="Avenir"/>
                <a:cs typeface="Avenir"/>
                <a:sym typeface="Avenir"/>
              </a:rPr>
              <a:t>Number of positive &amp; negative behaviors earned so far today (hover over number for details)</a:t>
            </a:r>
            <a:endParaRPr/>
          </a:p>
        </p:txBody>
      </p:sp>
      <p:sp>
        <p:nvSpPr>
          <p:cNvPr id="168" name="Google Shape;168;p11" descr="Left Arrow 31"/>
          <p:cNvSpPr/>
          <p:nvPr/>
        </p:nvSpPr>
        <p:spPr>
          <a:xfrm rot="3540000">
            <a:off x="2593181" y="7136606"/>
            <a:ext cx="1773237" cy="482600"/>
          </a:xfrm>
          <a:prstGeom prst="leftArrow">
            <a:avLst>
              <a:gd name="adj1" fmla="val 293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69" name="Google Shape;169;p11" descr="TextBox 32"/>
          <p:cNvSpPr txBox="1"/>
          <p:nvPr/>
        </p:nvSpPr>
        <p:spPr>
          <a:xfrm>
            <a:off x="8931275" y="8181975"/>
            <a:ext cx="3398837" cy="11064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900"/>
              <a:buFont typeface="Avenir"/>
              <a:buNone/>
            </a:pPr>
            <a:r>
              <a:rPr lang="en-US" sz="2900" b="0" i="0" u="none">
                <a:solidFill>
                  <a:srgbClr val="0066FF"/>
                </a:solidFill>
                <a:latin typeface="Avenir"/>
                <a:ea typeface="Avenir"/>
                <a:cs typeface="Avenir"/>
                <a:sym typeface="Avenir"/>
              </a:rPr>
              <a:t>Already marked tardy by front office</a:t>
            </a:r>
            <a:endParaRPr/>
          </a:p>
        </p:txBody>
      </p:sp>
      <p:sp>
        <p:nvSpPr>
          <p:cNvPr id="170" name="Google Shape;170;p11" descr="Left Arrow 33"/>
          <p:cNvSpPr/>
          <p:nvPr/>
        </p:nvSpPr>
        <p:spPr>
          <a:xfrm rot="3540000">
            <a:off x="8208962" y="7426325"/>
            <a:ext cx="1096962" cy="481012"/>
          </a:xfrm>
          <a:prstGeom prst="leftArrow">
            <a:avLst>
              <a:gd name="adj1" fmla="val 4740"/>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71" name="Google Shape;171;p11" descr="Rectangle 4"/>
          <p:cNvSpPr txBox="1"/>
          <p:nvPr/>
        </p:nvSpPr>
        <p:spPr>
          <a:xfrm>
            <a:off x="431800" y="1325562"/>
            <a:ext cx="6065837" cy="714375"/>
          </a:xfrm>
          <a:prstGeom prst="rect">
            <a:avLst/>
          </a:prstGeom>
          <a:noFill/>
          <a:ln>
            <a:noFill/>
          </a:ln>
        </p:spPr>
        <p:txBody>
          <a:bodyPr spcFirstLastPara="1" wrap="square" lIns="45700" tIns="45700" rIns="45700" bIns="45700" anchor="t" anchorCtr="0">
            <a:spAutoFit/>
          </a:bodyPr>
          <a:lstStyle/>
          <a:p>
            <a:pPr marL="0" marR="0" lvl="0" indent="0" algn="l" rtl="0">
              <a:lnSpc>
                <a:spcPct val="110000"/>
              </a:lnSpc>
              <a:spcBef>
                <a:spcPts val="0"/>
              </a:spcBef>
              <a:spcAft>
                <a:spcPts val="0"/>
              </a:spcAft>
              <a:buClr>
                <a:srgbClr val="7F7F7F"/>
              </a:buClr>
              <a:buSzPts val="3600"/>
              <a:buFont typeface="Avenir"/>
              <a:buNone/>
            </a:pPr>
            <a:r>
              <a:rPr lang="en-US" sz="3600" b="1" i="0" u="none">
                <a:solidFill>
                  <a:srgbClr val="7F7F7F"/>
                </a:solidFill>
                <a:latin typeface="Avenir"/>
                <a:ea typeface="Avenir"/>
                <a:cs typeface="Avenir"/>
                <a:sym typeface="Avenir"/>
              </a:rPr>
              <a:t>What does all of this mean?</a:t>
            </a:r>
            <a:endParaRPr/>
          </a:p>
        </p:txBody>
      </p:sp>
      <p:pic>
        <p:nvPicPr>
          <p:cNvPr id="172" name="Google Shape;172;p11" descr="Picture 5"/>
          <p:cNvPicPr preferRelativeResize="0"/>
          <p:nvPr/>
        </p:nvPicPr>
        <p:blipFill rotWithShape="1">
          <a:blip r:embed="rId4">
            <a:alphaModFix/>
          </a:blip>
          <a:srcRect/>
          <a:stretch/>
        </p:blipFill>
        <p:spPr>
          <a:xfrm>
            <a:off x="3487737" y="6203950"/>
            <a:ext cx="3467100" cy="201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12" descr="Title 1"/>
          <p:cNvSpPr txBox="1">
            <a:spLocks noGrp="1"/>
          </p:cNvSpPr>
          <p:nvPr>
            <p:ph type="title"/>
          </p:nvPr>
        </p:nvSpPr>
        <p:spPr>
          <a:xfrm>
            <a:off x="620712" y="152400"/>
            <a:ext cx="11099800" cy="159226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200"/>
              <a:buFont typeface="Avenir"/>
              <a:buNone/>
            </a:pPr>
            <a:r>
              <a:rPr lang="en-US" sz="6200" b="1" i="0" u="none">
                <a:solidFill>
                  <a:srgbClr val="F5A052"/>
                </a:solidFill>
                <a:latin typeface="Avenir"/>
                <a:ea typeface="Avenir"/>
                <a:cs typeface="Avenir"/>
                <a:sym typeface="Avenir"/>
              </a:rPr>
              <a:t>Taking Attendance</a:t>
            </a:r>
            <a:endParaRPr/>
          </a:p>
        </p:txBody>
      </p:sp>
      <p:pic>
        <p:nvPicPr>
          <p:cNvPr id="178" name="Google Shape;178;p12" descr="Picture 4"/>
          <p:cNvPicPr preferRelativeResize="0"/>
          <p:nvPr/>
        </p:nvPicPr>
        <p:blipFill rotWithShape="1">
          <a:blip r:embed="rId3">
            <a:alphaModFix/>
          </a:blip>
          <a:srcRect l="15988" t="54543" r="43012"/>
          <a:stretch/>
        </p:blipFill>
        <p:spPr>
          <a:xfrm>
            <a:off x="2387600" y="1744662"/>
            <a:ext cx="8228012" cy="4257675"/>
          </a:xfrm>
          <a:prstGeom prst="rect">
            <a:avLst/>
          </a:prstGeom>
          <a:noFill/>
          <a:ln>
            <a:noFill/>
          </a:ln>
        </p:spPr>
      </p:pic>
      <p:pic>
        <p:nvPicPr>
          <p:cNvPr id="179" name="Google Shape;179;p12" descr="Picture 5"/>
          <p:cNvPicPr preferRelativeResize="0"/>
          <p:nvPr/>
        </p:nvPicPr>
        <p:blipFill rotWithShape="1">
          <a:blip r:embed="rId4">
            <a:alphaModFix/>
          </a:blip>
          <a:srcRect/>
          <a:stretch/>
        </p:blipFill>
        <p:spPr>
          <a:xfrm>
            <a:off x="8151812" y="5146675"/>
            <a:ext cx="2376487" cy="957262"/>
          </a:xfrm>
          <a:prstGeom prst="rect">
            <a:avLst/>
          </a:prstGeom>
          <a:noFill/>
          <a:ln>
            <a:noFill/>
          </a:ln>
        </p:spPr>
      </p:pic>
      <p:sp>
        <p:nvSpPr>
          <p:cNvPr id="180" name="Google Shape;180;p12" descr="TextBox 9"/>
          <p:cNvSpPr txBox="1"/>
          <p:nvPr/>
        </p:nvSpPr>
        <p:spPr>
          <a:xfrm>
            <a:off x="2181225" y="6802437"/>
            <a:ext cx="3929062" cy="11334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0" i="0" u="none">
                <a:solidFill>
                  <a:srgbClr val="0066FF"/>
                </a:solidFill>
                <a:latin typeface="Avenir"/>
                <a:ea typeface="Avenir"/>
                <a:cs typeface="Avenir"/>
                <a:sym typeface="Avenir"/>
              </a:rPr>
              <a:t>Students have no code by default</a:t>
            </a:r>
            <a:endParaRPr/>
          </a:p>
        </p:txBody>
      </p:sp>
      <p:sp>
        <p:nvSpPr>
          <p:cNvPr id="181" name="Google Shape;181;p12" descr="TextBox 10"/>
          <p:cNvSpPr txBox="1"/>
          <p:nvPr/>
        </p:nvSpPr>
        <p:spPr>
          <a:xfrm>
            <a:off x="7580312" y="6446837"/>
            <a:ext cx="4267200" cy="26939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0" i="0" u="none">
                <a:solidFill>
                  <a:srgbClr val="0066FF"/>
                </a:solidFill>
                <a:latin typeface="Avenir"/>
                <a:ea typeface="Avenir"/>
                <a:cs typeface="Avenir"/>
                <a:sym typeface="Avenir"/>
              </a:rPr>
              <a:t>Update attendance code for ALL students – click on face or dropdown menu to change attendance</a:t>
            </a:r>
            <a:endParaRPr/>
          </a:p>
        </p:txBody>
      </p:sp>
      <p:sp>
        <p:nvSpPr>
          <p:cNvPr id="182" name="Google Shape;182;p12" descr="Rounded Rectangle 11"/>
          <p:cNvSpPr/>
          <p:nvPr/>
        </p:nvSpPr>
        <p:spPr>
          <a:xfrm>
            <a:off x="2768600" y="5137150"/>
            <a:ext cx="2011362" cy="549275"/>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83" name="Google Shape;183;p12" descr="Left Arrow 13"/>
          <p:cNvSpPr/>
          <p:nvPr/>
        </p:nvSpPr>
        <p:spPr>
          <a:xfrm rot="5400000">
            <a:off x="3437731" y="6139656"/>
            <a:ext cx="671512" cy="457200"/>
          </a:xfrm>
          <a:prstGeom prst="leftArrow">
            <a:avLst>
              <a:gd name="adj1" fmla="val 7352"/>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184" name="Google Shape;184;p12" descr="Picture 14"/>
          <p:cNvPicPr preferRelativeResize="0"/>
          <p:nvPr/>
        </p:nvPicPr>
        <p:blipFill rotWithShape="1">
          <a:blip r:embed="rId5">
            <a:alphaModFix/>
          </a:blip>
          <a:srcRect/>
          <a:stretch/>
        </p:blipFill>
        <p:spPr>
          <a:xfrm>
            <a:off x="8151812" y="5219700"/>
            <a:ext cx="1874837" cy="384175"/>
          </a:xfrm>
          <a:prstGeom prst="rect">
            <a:avLst/>
          </a:prstGeom>
          <a:noFill/>
          <a:ln>
            <a:noFill/>
          </a:ln>
        </p:spPr>
      </p:pic>
      <p:sp>
        <p:nvSpPr>
          <p:cNvPr id="185" name="Google Shape;185;p12" descr="Oval 19"/>
          <p:cNvSpPr/>
          <p:nvPr/>
        </p:nvSpPr>
        <p:spPr>
          <a:xfrm>
            <a:off x="8285162" y="2651125"/>
            <a:ext cx="1690687" cy="1692275"/>
          </a:xfrm>
          <a:prstGeom prst="ellipse">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9"/>
        <p:cNvGrpSpPr/>
        <p:nvPr/>
      </p:nvGrpSpPr>
      <p:grpSpPr>
        <a:xfrm>
          <a:off x="0" y="0"/>
          <a:ext cx="0" cy="0"/>
          <a:chOff x="0" y="0"/>
          <a:chExt cx="0" cy="0"/>
        </a:xfrm>
      </p:grpSpPr>
      <p:sp>
        <p:nvSpPr>
          <p:cNvPr id="190" name="Google Shape;190;p13" descr="Title 1"/>
          <p:cNvSpPr txBox="1">
            <a:spLocks noGrp="1"/>
          </p:cNvSpPr>
          <p:nvPr>
            <p:ph type="title"/>
          </p:nvPr>
        </p:nvSpPr>
        <p:spPr>
          <a:xfrm>
            <a:off x="703262" y="107950"/>
            <a:ext cx="11099800" cy="89376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500"/>
              <a:buFont typeface="Avenir"/>
              <a:buNone/>
            </a:pPr>
            <a:r>
              <a:rPr lang="en-US" sz="4500" b="1" i="0" u="none">
                <a:solidFill>
                  <a:srgbClr val="F5A052"/>
                </a:solidFill>
                <a:latin typeface="Avenir"/>
                <a:ea typeface="Avenir"/>
                <a:cs typeface="Avenir"/>
                <a:sym typeface="Avenir"/>
              </a:rPr>
              <a:t>Taking Attendance</a:t>
            </a:r>
            <a:endParaRPr/>
          </a:p>
        </p:txBody>
      </p:sp>
      <p:pic>
        <p:nvPicPr>
          <p:cNvPr id="191" name="Google Shape;191;p13" descr="Picture 2"/>
          <p:cNvPicPr preferRelativeResize="0"/>
          <p:nvPr/>
        </p:nvPicPr>
        <p:blipFill rotWithShape="1">
          <a:blip r:embed="rId3">
            <a:alphaModFix/>
          </a:blip>
          <a:srcRect t="3384" b="13039"/>
          <a:stretch/>
        </p:blipFill>
        <p:spPr>
          <a:xfrm>
            <a:off x="1614487" y="2263775"/>
            <a:ext cx="9774237" cy="6194425"/>
          </a:xfrm>
          <a:prstGeom prst="rect">
            <a:avLst/>
          </a:prstGeom>
          <a:noFill/>
          <a:ln>
            <a:noFill/>
          </a:ln>
        </p:spPr>
      </p:pic>
      <p:pic>
        <p:nvPicPr>
          <p:cNvPr id="192" name="Google Shape;192;p13" descr="Picture 3"/>
          <p:cNvPicPr preferRelativeResize="0"/>
          <p:nvPr/>
        </p:nvPicPr>
        <p:blipFill rotWithShape="1">
          <a:blip r:embed="rId4">
            <a:alphaModFix/>
          </a:blip>
          <a:srcRect/>
          <a:stretch/>
        </p:blipFill>
        <p:spPr>
          <a:xfrm>
            <a:off x="5408612" y="8739187"/>
            <a:ext cx="2165350" cy="698500"/>
          </a:xfrm>
          <a:prstGeom prst="rect">
            <a:avLst/>
          </a:prstGeom>
          <a:noFill/>
          <a:ln>
            <a:noFill/>
          </a:ln>
        </p:spPr>
      </p:pic>
      <p:sp>
        <p:nvSpPr>
          <p:cNvPr id="193" name="Google Shape;193;p13" descr="Rounded Rectangle 12"/>
          <p:cNvSpPr/>
          <p:nvPr/>
        </p:nvSpPr>
        <p:spPr>
          <a:xfrm>
            <a:off x="5408612" y="8747125"/>
            <a:ext cx="2165350" cy="690562"/>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94" name="Google Shape;194;p13" descr="TextBox 16"/>
          <p:cNvSpPr txBox="1"/>
          <p:nvPr/>
        </p:nvSpPr>
        <p:spPr>
          <a:xfrm>
            <a:off x="4311650" y="1828800"/>
            <a:ext cx="5387975" cy="11334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0" i="0" u="none">
                <a:solidFill>
                  <a:srgbClr val="0066FF"/>
                </a:solidFill>
                <a:latin typeface="Avenir"/>
                <a:ea typeface="Avenir"/>
                <a:cs typeface="Avenir"/>
                <a:sym typeface="Avenir"/>
              </a:rPr>
              <a:t>Be sure to click green save button or “Take Attendance”</a:t>
            </a:r>
            <a:endParaRPr/>
          </a:p>
        </p:txBody>
      </p:sp>
      <p:cxnSp>
        <p:nvCxnSpPr>
          <p:cNvPr id="195" name="Google Shape;195;p13" descr="Straight Arrow Connector 17"/>
          <p:cNvCxnSpPr/>
          <p:nvPr/>
        </p:nvCxnSpPr>
        <p:spPr>
          <a:xfrm>
            <a:off x="6491287" y="2894012"/>
            <a:ext cx="0" cy="5761037"/>
          </a:xfrm>
          <a:prstGeom prst="straightConnector1">
            <a:avLst/>
          </a:prstGeom>
          <a:noFill/>
          <a:ln w="92075" cap="flat" cmpd="sng">
            <a:solidFill>
              <a:srgbClr val="0066FF"/>
            </a:solidFill>
            <a:prstDash val="solid"/>
            <a:round/>
            <a:headEnd type="none" w="sm" len="sm"/>
            <a:tailEnd type="triangle" w="med" len="med"/>
          </a:ln>
        </p:spPr>
      </p:cxnSp>
      <p:cxnSp>
        <p:nvCxnSpPr>
          <p:cNvPr id="196" name="Google Shape;196;p13" descr="Straight Arrow Connector 20"/>
          <p:cNvCxnSpPr/>
          <p:nvPr/>
        </p:nvCxnSpPr>
        <p:spPr>
          <a:xfrm>
            <a:off x="6805612" y="2844800"/>
            <a:ext cx="3160712" cy="1155700"/>
          </a:xfrm>
          <a:prstGeom prst="straightConnector1">
            <a:avLst/>
          </a:prstGeom>
          <a:noFill/>
          <a:ln w="92075" cap="flat" cmpd="sng">
            <a:solidFill>
              <a:srgbClr val="0066FF"/>
            </a:solidFill>
            <a:prstDash val="solid"/>
            <a:round/>
            <a:headEnd type="none" w="sm" len="sm"/>
            <a:tailEnd type="triangle" w="med" len="med"/>
          </a:ln>
        </p:spPr>
      </p:cxnSp>
      <p:pic>
        <p:nvPicPr>
          <p:cNvPr id="197" name="Google Shape;197;p13" descr="Picture 22"/>
          <p:cNvPicPr preferRelativeResize="0"/>
          <p:nvPr/>
        </p:nvPicPr>
        <p:blipFill rotWithShape="1">
          <a:blip r:embed="rId5">
            <a:alphaModFix/>
          </a:blip>
          <a:srcRect/>
          <a:stretch/>
        </p:blipFill>
        <p:spPr>
          <a:xfrm>
            <a:off x="1614487" y="1001712"/>
            <a:ext cx="9783762" cy="982662"/>
          </a:xfrm>
          <a:prstGeom prst="rect">
            <a:avLst/>
          </a:prstGeom>
          <a:noFill/>
          <a:ln>
            <a:noFill/>
          </a:ln>
        </p:spPr>
      </p:pic>
      <p:sp>
        <p:nvSpPr>
          <p:cNvPr id="198" name="Google Shape;198;p13" descr="Rounded Rectangle 24"/>
          <p:cNvSpPr/>
          <p:nvPr/>
        </p:nvSpPr>
        <p:spPr>
          <a:xfrm>
            <a:off x="10588625" y="976312"/>
            <a:ext cx="809625" cy="85248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99" name="Google Shape;199;p13" descr="Rectangle 25"/>
          <p:cNvSpPr txBox="1"/>
          <p:nvPr/>
        </p:nvSpPr>
        <p:spPr>
          <a:xfrm>
            <a:off x="10225087" y="2263775"/>
            <a:ext cx="904875" cy="80645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00" name="Google Shape;200;p13" descr="Rectangle 13"/>
          <p:cNvSpPr txBox="1"/>
          <p:nvPr/>
        </p:nvSpPr>
        <p:spPr>
          <a:xfrm>
            <a:off x="10236200" y="4037012"/>
            <a:ext cx="903287" cy="428625"/>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201" name="Google Shape;201;p13" descr="Picture 4"/>
          <p:cNvPicPr preferRelativeResize="0"/>
          <p:nvPr/>
        </p:nvPicPr>
        <p:blipFill rotWithShape="1">
          <a:blip r:embed="rId6">
            <a:alphaModFix/>
          </a:blip>
          <a:srcRect/>
          <a:stretch/>
        </p:blipFill>
        <p:spPr>
          <a:xfrm>
            <a:off x="10136187" y="4000500"/>
            <a:ext cx="993775" cy="555625"/>
          </a:xfrm>
          <a:prstGeom prst="rect">
            <a:avLst/>
          </a:prstGeom>
          <a:noFill/>
          <a:ln>
            <a:noFill/>
          </a:ln>
        </p:spPr>
      </p:pic>
      <p:sp>
        <p:nvSpPr>
          <p:cNvPr id="202" name="Google Shape;202;p13" descr="Rounded Rectangle 15"/>
          <p:cNvSpPr/>
          <p:nvPr/>
        </p:nvSpPr>
        <p:spPr>
          <a:xfrm>
            <a:off x="10126662" y="3984625"/>
            <a:ext cx="1012825" cy="5715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p14" descr="TextBox 13"/>
          <p:cNvSpPr txBox="1"/>
          <p:nvPr/>
        </p:nvSpPr>
        <p:spPr>
          <a:xfrm>
            <a:off x="585787" y="3810000"/>
            <a:ext cx="10899775" cy="4330700"/>
          </a:xfrm>
          <a:prstGeom prst="rect">
            <a:avLst/>
          </a:prstGeom>
          <a:noFill/>
          <a:ln>
            <a:noFill/>
          </a:ln>
        </p:spPr>
        <p:txBody>
          <a:bodyPr spcFirstLastPara="1" wrap="square" lIns="45700" tIns="45700" rIns="45700" bIns="45700" anchor="t" anchorCtr="0">
            <a:spAutoFit/>
          </a:bodyPr>
          <a:lstStyle/>
          <a:p>
            <a:pPr marL="457200" marR="0" lvl="0" indent="-457200" algn="l" rtl="0">
              <a:lnSpc>
                <a:spcPct val="110000"/>
              </a:lnSpc>
              <a:spcBef>
                <a:spcPts val="0"/>
              </a:spcBef>
              <a:spcAft>
                <a:spcPts val="0"/>
              </a:spcAft>
              <a:buClr>
                <a:srgbClr val="7F7F7F"/>
              </a:buClr>
              <a:buSzPts val="4600"/>
              <a:buFont typeface="Avenir"/>
              <a:buNone/>
            </a:pPr>
            <a:r>
              <a:rPr lang="en-US" sz="4600" b="1" i="0" u="none">
                <a:solidFill>
                  <a:srgbClr val="7F7F7F"/>
                </a:solidFill>
                <a:latin typeface="Avenir"/>
                <a:ea typeface="Avenir"/>
                <a:cs typeface="Avenir"/>
                <a:sym typeface="Avenir"/>
              </a:rPr>
              <a:t>Success notification:</a:t>
            </a:r>
            <a:endParaRPr sz="4600" b="1" i="0" u="none">
              <a:solidFill>
                <a:srgbClr val="7F7F7F"/>
              </a:solidFill>
              <a:latin typeface="Avenir"/>
              <a:ea typeface="Avenir"/>
              <a:cs typeface="Avenir"/>
              <a:sym typeface="Avenir"/>
            </a:endParaRPr>
          </a:p>
          <a:p>
            <a:pPr marL="457200" marR="0" lvl="0" indent="-457200" algn="l" rtl="0">
              <a:lnSpc>
                <a:spcPct val="110000"/>
              </a:lnSpc>
              <a:spcBef>
                <a:spcPts val="0"/>
              </a:spcBef>
              <a:spcAft>
                <a:spcPts val="0"/>
              </a:spcAft>
              <a:buClr>
                <a:srgbClr val="808080"/>
              </a:buClr>
              <a:buSzPts val="3600"/>
              <a:buFont typeface="Arial"/>
              <a:buChar char="•"/>
            </a:pPr>
            <a:r>
              <a:rPr lang="en-US" sz="3600" b="0" i="0" u="none">
                <a:solidFill>
                  <a:srgbClr val="808080"/>
                </a:solidFill>
                <a:latin typeface="Avenir"/>
                <a:ea typeface="Avenir"/>
                <a:cs typeface="Avenir"/>
                <a:sym typeface="Avenir"/>
              </a:rPr>
              <a:t>Class Attendance </a:t>
            </a:r>
            <a:r>
              <a:rPr lang="en-US" sz="3600" b="0" i="0" u="none">
                <a:solidFill>
                  <a:srgbClr val="7F7F7F"/>
                </a:solidFill>
                <a:latin typeface="Avenir"/>
                <a:ea typeface="Avenir"/>
                <a:cs typeface="Avenir"/>
                <a:sym typeface="Avenir"/>
              </a:rPr>
              <a:t>= attendance just for this class period (1</a:t>
            </a:r>
            <a:r>
              <a:rPr lang="en-US" sz="3600" b="0" i="0" u="none" baseline="30000">
                <a:solidFill>
                  <a:srgbClr val="7F7F7F"/>
                </a:solidFill>
                <a:latin typeface="Avenir"/>
                <a:ea typeface="Avenir"/>
                <a:cs typeface="Avenir"/>
                <a:sym typeface="Avenir"/>
              </a:rPr>
              <a:t>st</a:t>
            </a:r>
            <a:r>
              <a:rPr lang="en-US" sz="3600" b="0" i="0" u="none">
                <a:solidFill>
                  <a:srgbClr val="7F7F7F"/>
                </a:solidFill>
                <a:latin typeface="Avenir"/>
                <a:ea typeface="Avenir"/>
                <a:cs typeface="Avenir"/>
                <a:sym typeface="Avenir"/>
              </a:rPr>
              <a:t> period/homeroom in this case)</a:t>
            </a:r>
            <a:endParaRPr sz="3600" b="0" i="0" u="none">
              <a:solidFill>
                <a:srgbClr val="7F7F7F"/>
              </a:solidFill>
              <a:latin typeface="Avenir"/>
              <a:ea typeface="Avenir"/>
              <a:cs typeface="Avenir"/>
              <a:sym typeface="Avenir"/>
            </a:endParaRPr>
          </a:p>
          <a:p>
            <a:pPr marL="457200" marR="0" lvl="0" indent="-457200" algn="l" rtl="0">
              <a:lnSpc>
                <a:spcPct val="11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Daily Attendance = students’ attendance for the whole day (Daily attendance is based on 1</a:t>
            </a:r>
            <a:r>
              <a:rPr lang="en-US" sz="3600" b="0" i="0" u="none" baseline="30000">
                <a:solidFill>
                  <a:srgbClr val="7F7F7F"/>
                </a:solidFill>
                <a:latin typeface="Avenir"/>
                <a:ea typeface="Avenir"/>
                <a:cs typeface="Avenir"/>
                <a:sym typeface="Avenir"/>
              </a:rPr>
              <a:t>st</a:t>
            </a:r>
            <a:r>
              <a:rPr lang="en-US" sz="3600" b="0" i="0" u="none">
                <a:solidFill>
                  <a:srgbClr val="7F7F7F"/>
                </a:solidFill>
                <a:latin typeface="Avenir"/>
                <a:ea typeface="Avenir"/>
                <a:cs typeface="Avenir"/>
                <a:sym typeface="Avenir"/>
              </a:rPr>
              <a:t> period/homeroom)</a:t>
            </a:r>
            <a:endParaRPr/>
          </a:p>
        </p:txBody>
      </p:sp>
      <p:sp>
        <p:nvSpPr>
          <p:cNvPr id="208" name="Google Shape;208;p14" descr="Title 1"/>
          <p:cNvSpPr txBox="1">
            <a:spLocks noGrp="1"/>
          </p:cNvSpPr>
          <p:nvPr>
            <p:ph type="title"/>
          </p:nvPr>
        </p:nvSpPr>
        <p:spPr>
          <a:xfrm>
            <a:off x="558800" y="239712"/>
            <a:ext cx="11493500" cy="10937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700"/>
              <a:buFont typeface="Avenir"/>
              <a:buNone/>
            </a:pPr>
            <a:r>
              <a:rPr lang="en-US" sz="5700" b="1" i="0" u="none">
                <a:solidFill>
                  <a:srgbClr val="F5A052"/>
                </a:solidFill>
                <a:latin typeface="Avenir"/>
                <a:ea typeface="Avenir"/>
                <a:cs typeface="Avenir"/>
                <a:sym typeface="Avenir"/>
              </a:rPr>
              <a:t>Taking Attendance</a:t>
            </a:r>
            <a:endParaRPr/>
          </a:p>
        </p:txBody>
      </p:sp>
      <p:sp>
        <p:nvSpPr>
          <p:cNvPr id="209" name="Google Shape;209;p14"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210" name="Google Shape;210;p14"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211" name="Google Shape;211;p14" descr="Picture 10"/>
          <p:cNvPicPr preferRelativeResize="0"/>
          <p:nvPr/>
        </p:nvPicPr>
        <p:blipFill rotWithShape="1">
          <a:blip r:embed="rId3">
            <a:alphaModFix/>
          </a:blip>
          <a:srcRect r="54465"/>
          <a:stretch/>
        </p:blipFill>
        <p:spPr>
          <a:xfrm>
            <a:off x="558800" y="1333500"/>
            <a:ext cx="10433050" cy="230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sp>
        <p:nvSpPr>
          <p:cNvPr id="216" name="Google Shape;216;p15" descr="Title 1"/>
          <p:cNvSpPr txBox="1">
            <a:spLocks noGrp="1"/>
          </p:cNvSpPr>
          <p:nvPr>
            <p:ph type="title"/>
          </p:nvPr>
        </p:nvSpPr>
        <p:spPr>
          <a:xfrm>
            <a:off x="952500" y="4025900"/>
            <a:ext cx="11099800" cy="2159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53C0AB"/>
              </a:buClr>
              <a:buSzPts val="5900"/>
              <a:buFont typeface="Avenir"/>
              <a:buNone/>
            </a:pPr>
            <a:r>
              <a:rPr lang="en-US" sz="5900" b="1" i="0" u="none">
                <a:solidFill>
                  <a:srgbClr val="53C0AB"/>
                </a:solidFill>
                <a:latin typeface="Avenir"/>
                <a:ea typeface="Avenir"/>
                <a:cs typeface="Avenir"/>
                <a:sym typeface="Avenir"/>
              </a:rPr>
              <a:t>Questions about taking attendance?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0"/>
        <p:cNvGrpSpPr/>
        <p:nvPr/>
      </p:nvGrpSpPr>
      <p:grpSpPr>
        <a:xfrm>
          <a:off x="0" y="0"/>
          <a:ext cx="0" cy="0"/>
          <a:chOff x="0" y="0"/>
          <a:chExt cx="0" cy="0"/>
        </a:xfrm>
      </p:grpSpPr>
      <p:sp>
        <p:nvSpPr>
          <p:cNvPr id="221" name="Google Shape;221;p16" descr="Title 1"/>
          <p:cNvSpPr txBox="1">
            <a:spLocks noGrp="1"/>
          </p:cNvSpPr>
          <p:nvPr>
            <p:ph type="title"/>
          </p:nvPr>
        </p:nvSpPr>
        <p:spPr>
          <a:xfrm>
            <a:off x="354012" y="-176212"/>
            <a:ext cx="11099800" cy="12430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FFFFF"/>
              </a:buClr>
              <a:buSzPts val="6200"/>
              <a:buFont typeface="Avenir"/>
              <a:buNone/>
            </a:pPr>
            <a:r>
              <a:rPr lang="en-US" sz="6200" b="1" i="0" u="none">
                <a:solidFill>
                  <a:srgbClr val="FFFFFF"/>
                </a:solidFill>
                <a:latin typeface="Avenir"/>
                <a:ea typeface="Avenir"/>
                <a:cs typeface="Avenir"/>
                <a:sym typeface="Avenir"/>
              </a:rPr>
              <a:t>PracPractice Timetice Time</a:t>
            </a:r>
            <a:endParaRPr/>
          </a:p>
        </p:txBody>
      </p:sp>
      <p:sp>
        <p:nvSpPr>
          <p:cNvPr id="222" name="Google Shape;222;p16" descr="Text Placeholder 3"/>
          <p:cNvSpPr txBox="1">
            <a:spLocks noGrp="1"/>
          </p:cNvSpPr>
          <p:nvPr>
            <p:ph type="body" idx="1"/>
          </p:nvPr>
        </p:nvSpPr>
        <p:spPr>
          <a:xfrm>
            <a:off x="354012" y="290512"/>
            <a:ext cx="9856787" cy="1027112"/>
          </a:xfrm>
          <a:prstGeom prst="rect">
            <a:avLst/>
          </a:prstGeom>
          <a:noFill/>
          <a:ln>
            <a:noFill/>
          </a:ln>
        </p:spPr>
        <p:txBody>
          <a:bodyPr spcFirstLastPara="1" wrap="square" lIns="91425" tIns="45700" rIns="91425" bIns="45700" anchor="t" anchorCtr="0">
            <a:noAutofit/>
          </a:bodyPr>
          <a:lstStyle/>
          <a:p>
            <a:pPr marL="466725" marR="0" lvl="0" indent="-466725" algn="l" rtl="0">
              <a:lnSpc>
                <a:spcPct val="100000"/>
              </a:lnSpc>
              <a:spcBef>
                <a:spcPts val="0"/>
              </a:spcBef>
              <a:spcAft>
                <a:spcPts val="0"/>
              </a:spcAft>
              <a:buClr>
                <a:srgbClr val="F89E3E"/>
              </a:buClr>
              <a:buSzPts val="5300"/>
              <a:buFont typeface="Arial"/>
              <a:buNone/>
            </a:pPr>
            <a:r>
              <a:rPr lang="en-US" sz="5300" b="1" i="0" u="none">
                <a:solidFill>
                  <a:srgbClr val="F89E3E"/>
                </a:solidFill>
                <a:latin typeface="Avenir"/>
                <a:ea typeface="Avenir"/>
                <a:cs typeface="Avenir"/>
                <a:sym typeface="Avenir"/>
              </a:rPr>
              <a:t>Practice Time: Attendance</a:t>
            </a:r>
            <a:endParaRPr/>
          </a:p>
        </p:txBody>
      </p:sp>
      <p:sp>
        <p:nvSpPr>
          <p:cNvPr id="223" name="Google Shape;223;p16" descr="Text Placeholder 4"/>
          <p:cNvSpPr txBox="1"/>
          <p:nvPr/>
        </p:nvSpPr>
        <p:spPr>
          <a:xfrm>
            <a:off x="952500" y="2055812"/>
            <a:ext cx="11442700" cy="675163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8FA0A5"/>
              </a:buClr>
              <a:buSzPts val="4700"/>
              <a:buFont typeface="Avenir"/>
              <a:buNone/>
            </a:pPr>
            <a:r>
              <a:rPr lang="en-US" sz="4700" b="0" i="0" u="none">
                <a:solidFill>
                  <a:srgbClr val="8FA0A5"/>
                </a:solidFill>
                <a:latin typeface="Avenir"/>
                <a:ea typeface="Avenir"/>
                <a:cs typeface="Avenir"/>
                <a:sym typeface="Avenir"/>
              </a:rPr>
              <a:t>If there are no class sections tied to your name, “x” out of the teacher name and select any class section from the dropdown.</a:t>
            </a:r>
            <a:endParaRPr sz="4700" b="0" i="0" u="none">
              <a:solidFill>
                <a:srgbClr val="8FA0A5"/>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700"/>
              <a:buFont typeface="Helvetica Neue Light"/>
              <a:buNone/>
            </a:pPr>
            <a:endParaRPr sz="4700" b="0" i="0" u="none">
              <a:solidFill>
                <a:srgbClr val="8FA0A5"/>
              </a:solidFill>
              <a:latin typeface="Avenir"/>
              <a:ea typeface="Avenir"/>
              <a:cs typeface="Avenir"/>
              <a:sym typeface="Avenir"/>
            </a:endParaRPr>
          </a:p>
          <a:p>
            <a:pPr marL="0" marR="0" lvl="0" indent="0" algn="l" rtl="0">
              <a:lnSpc>
                <a:spcPct val="100000"/>
              </a:lnSpc>
              <a:spcBef>
                <a:spcPts val="0"/>
              </a:spcBef>
              <a:spcAft>
                <a:spcPts val="0"/>
              </a:spcAft>
              <a:buClr>
                <a:srgbClr val="8FA0A5"/>
              </a:buClr>
              <a:buSzPts val="4700"/>
              <a:buFont typeface="Avenir"/>
              <a:buNone/>
            </a:pPr>
            <a:r>
              <a:rPr lang="en-US" sz="4700" b="0" i="0" u="none">
                <a:solidFill>
                  <a:srgbClr val="8FA0A5"/>
                </a:solidFill>
                <a:latin typeface="Avenir"/>
                <a:ea typeface="Avenir"/>
                <a:cs typeface="Avenir"/>
                <a:sym typeface="Avenir"/>
              </a:rPr>
              <a:t>Give every student in your section an attendance code. Practice taking (and saving!) attendance for your section.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7"/>
        <p:cNvGrpSpPr/>
        <p:nvPr/>
      </p:nvGrpSpPr>
      <p:grpSpPr>
        <a:xfrm>
          <a:off x="0" y="0"/>
          <a:ext cx="0" cy="0"/>
          <a:chOff x="0" y="0"/>
          <a:chExt cx="0" cy="0"/>
        </a:xfrm>
      </p:grpSpPr>
      <p:sp>
        <p:nvSpPr>
          <p:cNvPr id="228" name="Google Shape;228;p17" descr="Title 1"/>
          <p:cNvSpPr txBox="1">
            <a:spLocks noGrp="1"/>
          </p:cNvSpPr>
          <p:nvPr>
            <p:ph type="title"/>
          </p:nvPr>
        </p:nvSpPr>
        <p:spPr>
          <a:xfrm>
            <a:off x="952500" y="239712"/>
            <a:ext cx="11099800" cy="8509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300"/>
              <a:buFont typeface="Avenir"/>
              <a:buNone/>
            </a:pPr>
            <a:r>
              <a:rPr lang="en-US" sz="4300" b="1" i="0" u="none">
                <a:solidFill>
                  <a:srgbClr val="F5A052"/>
                </a:solidFill>
                <a:latin typeface="Avenir"/>
                <a:ea typeface="Avenir"/>
                <a:cs typeface="Avenir"/>
                <a:sym typeface="Avenir"/>
              </a:rPr>
              <a:t>Logging Behaviors</a:t>
            </a:r>
            <a:endParaRPr/>
          </a:p>
        </p:txBody>
      </p:sp>
      <p:sp>
        <p:nvSpPr>
          <p:cNvPr id="229" name="Google Shape;229;p17"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230" name="Google Shape;230;p17"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31" name="Google Shape;231;p17" descr="TextBox 4"/>
          <p:cNvSpPr txBox="1"/>
          <p:nvPr/>
        </p:nvSpPr>
        <p:spPr>
          <a:xfrm>
            <a:off x="558800" y="1792287"/>
            <a:ext cx="12115800" cy="6167437"/>
          </a:xfrm>
          <a:prstGeom prst="rect">
            <a:avLst/>
          </a:prstGeom>
          <a:solidFill>
            <a:srgbClr val="FFFFFF"/>
          </a:solidFill>
          <a:ln>
            <a:noFill/>
          </a:ln>
        </p:spPr>
        <p:txBody>
          <a:bodyPr spcFirstLastPara="1" wrap="square" lIns="45700" tIns="45700" rIns="45700" bIns="45700" anchor="t" anchorCtr="0">
            <a:spAutoFit/>
          </a:bodyPr>
          <a:lstStyle/>
          <a:p>
            <a:pPr marL="411162" marR="0" lvl="0" indent="-411162" algn="l" rtl="0">
              <a:lnSpc>
                <a:spcPct val="110000"/>
              </a:lnSpc>
              <a:spcBef>
                <a:spcPts val="0"/>
              </a:spcBef>
              <a:spcAft>
                <a:spcPts val="0"/>
              </a:spcAft>
              <a:buClr>
                <a:srgbClr val="7F7F7F"/>
              </a:buClr>
              <a:buSzPts val="4000"/>
              <a:buFont typeface="Arial"/>
              <a:buChar char="•"/>
            </a:pPr>
            <a:r>
              <a:rPr lang="en-US" sz="4000" b="0" i="0" u="none">
                <a:solidFill>
                  <a:srgbClr val="7F7F7F"/>
                </a:solidFill>
                <a:latin typeface="Avenir"/>
                <a:ea typeface="Avenir"/>
                <a:cs typeface="Avenir"/>
                <a:sym typeface="Avenir"/>
              </a:rPr>
              <a:t>Behaviors can be positive (merits, points, habits), negative (demerits, off-points, deductions), or neutral.</a:t>
            </a:r>
            <a:endParaRPr sz="4000" b="0" i="0" u="none">
              <a:solidFill>
                <a:srgbClr val="7F7F7F"/>
              </a:solidFill>
              <a:latin typeface="Avenir"/>
              <a:ea typeface="Avenir"/>
              <a:cs typeface="Avenir"/>
              <a:sym typeface="Avenir"/>
            </a:endParaRPr>
          </a:p>
          <a:p>
            <a:pPr marL="411162" marR="0" lvl="0" indent="-411162" algn="l" rtl="0">
              <a:lnSpc>
                <a:spcPct val="110000"/>
              </a:lnSpc>
              <a:spcBef>
                <a:spcPts val="0"/>
              </a:spcBef>
              <a:spcAft>
                <a:spcPts val="0"/>
              </a:spcAft>
              <a:buClr>
                <a:srgbClr val="000000"/>
              </a:buClr>
              <a:buSzPts val="4000"/>
              <a:buFont typeface="Helvetica Neue Light"/>
              <a:buNone/>
            </a:pPr>
            <a:endParaRPr sz="4000" b="0" i="0" u="none">
              <a:solidFill>
                <a:srgbClr val="7F7F7F"/>
              </a:solidFill>
              <a:latin typeface="Avenir"/>
              <a:ea typeface="Avenir"/>
              <a:cs typeface="Avenir"/>
              <a:sym typeface="Avenir"/>
            </a:endParaRPr>
          </a:p>
          <a:p>
            <a:pPr marL="411162" marR="0" lvl="0" indent="-411162" algn="l" rtl="0">
              <a:lnSpc>
                <a:spcPct val="110000"/>
              </a:lnSpc>
              <a:spcBef>
                <a:spcPts val="0"/>
              </a:spcBef>
              <a:spcAft>
                <a:spcPts val="0"/>
              </a:spcAft>
              <a:buClr>
                <a:srgbClr val="7F7F7F"/>
              </a:buClr>
              <a:buSzPts val="4000"/>
              <a:buFont typeface="Arial"/>
              <a:buChar char="•"/>
            </a:pPr>
            <a:r>
              <a:rPr lang="en-US" sz="4000" b="0" i="0" u="none">
                <a:solidFill>
                  <a:srgbClr val="7F7F7F"/>
                </a:solidFill>
                <a:latin typeface="Avenir"/>
                <a:ea typeface="Avenir"/>
                <a:cs typeface="Avenir"/>
                <a:sym typeface="Avenir"/>
              </a:rPr>
              <a:t>Ties in with students’ slips/paycheck balance.</a:t>
            </a:r>
            <a:endParaRPr sz="4000" b="0" i="0" u="none">
              <a:solidFill>
                <a:srgbClr val="7F7F7F"/>
              </a:solidFill>
              <a:latin typeface="Avenir"/>
              <a:ea typeface="Avenir"/>
              <a:cs typeface="Avenir"/>
              <a:sym typeface="Avenir"/>
            </a:endParaRPr>
          </a:p>
          <a:p>
            <a:pPr marL="411162" marR="0" lvl="0" indent="-411162" algn="l" rtl="0">
              <a:lnSpc>
                <a:spcPct val="110000"/>
              </a:lnSpc>
              <a:spcBef>
                <a:spcPts val="0"/>
              </a:spcBef>
              <a:spcAft>
                <a:spcPts val="0"/>
              </a:spcAft>
              <a:buClr>
                <a:srgbClr val="000000"/>
              </a:buClr>
              <a:buSzPts val="4000"/>
              <a:buFont typeface="Helvetica Neue Light"/>
              <a:buNone/>
            </a:pPr>
            <a:endParaRPr sz="4000" b="0" i="0" u="none">
              <a:solidFill>
                <a:srgbClr val="7F7F7F"/>
              </a:solidFill>
              <a:latin typeface="Avenir"/>
              <a:ea typeface="Avenir"/>
              <a:cs typeface="Avenir"/>
              <a:sym typeface="Avenir"/>
            </a:endParaRPr>
          </a:p>
          <a:p>
            <a:pPr marL="411162" marR="0" lvl="0" indent="-411162" algn="l" rtl="0">
              <a:lnSpc>
                <a:spcPct val="110000"/>
              </a:lnSpc>
              <a:spcBef>
                <a:spcPts val="0"/>
              </a:spcBef>
              <a:spcAft>
                <a:spcPts val="0"/>
              </a:spcAft>
              <a:buClr>
                <a:srgbClr val="7F7F7F"/>
              </a:buClr>
              <a:buSzPts val="4000"/>
              <a:buFont typeface="Arial"/>
              <a:buChar char="•"/>
            </a:pPr>
            <a:r>
              <a:rPr lang="en-US" sz="4000" b="0" i="0" u="none">
                <a:solidFill>
                  <a:srgbClr val="7F7F7F"/>
                </a:solidFill>
                <a:latin typeface="Avenir"/>
                <a:ea typeface="Avenir"/>
                <a:cs typeface="Avenir"/>
                <a:sym typeface="Avenir"/>
              </a:rPr>
              <a:t>Does NOT include severe misbehaviors that result in suspensions (called “Incidents” in SR).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pic>
        <p:nvPicPr>
          <p:cNvPr id="236" name="Google Shape;236;p18" descr="Picture 3"/>
          <p:cNvPicPr preferRelativeResize="0"/>
          <p:nvPr/>
        </p:nvPicPr>
        <p:blipFill rotWithShape="1">
          <a:blip r:embed="rId3">
            <a:alphaModFix/>
          </a:blip>
          <a:srcRect/>
          <a:stretch/>
        </p:blipFill>
        <p:spPr>
          <a:xfrm>
            <a:off x="8116887" y="4776787"/>
            <a:ext cx="4400550" cy="2809875"/>
          </a:xfrm>
          <a:prstGeom prst="rect">
            <a:avLst/>
          </a:prstGeom>
          <a:noFill/>
          <a:ln>
            <a:noFill/>
          </a:ln>
        </p:spPr>
      </p:pic>
      <p:sp>
        <p:nvSpPr>
          <p:cNvPr id="237" name="Google Shape;237;p18" descr="Title 1"/>
          <p:cNvSpPr txBox="1">
            <a:spLocks noGrp="1"/>
          </p:cNvSpPr>
          <p:nvPr>
            <p:ph type="title"/>
          </p:nvPr>
        </p:nvSpPr>
        <p:spPr>
          <a:xfrm>
            <a:off x="336550" y="-23812"/>
            <a:ext cx="11099800" cy="156845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200"/>
              <a:buFont typeface="Avenir"/>
              <a:buNone/>
            </a:pPr>
            <a:r>
              <a:rPr lang="en-US" sz="6200" b="1" i="0" u="none">
                <a:solidFill>
                  <a:srgbClr val="F5A052"/>
                </a:solidFill>
                <a:latin typeface="Avenir"/>
                <a:ea typeface="Avenir"/>
                <a:cs typeface="Avenir"/>
                <a:sym typeface="Avenir"/>
              </a:rPr>
              <a:t>Logging Behaviors</a:t>
            </a:r>
            <a:endParaRPr/>
          </a:p>
        </p:txBody>
      </p:sp>
      <p:sp>
        <p:nvSpPr>
          <p:cNvPr id="238" name="Google Shape;238;p18" descr="Text Placeholder 6"/>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239" name="Google Shape;239;p18" descr="Text Placeholder 7"/>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40" name="Google Shape;240;p18" descr="TextBox 4"/>
          <p:cNvSpPr txBox="1"/>
          <p:nvPr/>
        </p:nvSpPr>
        <p:spPr>
          <a:xfrm>
            <a:off x="603250" y="1487487"/>
            <a:ext cx="11644312" cy="61102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7F7F7F"/>
              </a:buClr>
              <a:buSzPts val="4600"/>
              <a:buFont typeface="Avenir"/>
              <a:buNone/>
            </a:pPr>
            <a:r>
              <a:rPr lang="en-US" sz="4600" b="1" i="0" u="none">
                <a:solidFill>
                  <a:srgbClr val="7F7F7F"/>
                </a:solidFill>
                <a:latin typeface="Avenir"/>
                <a:ea typeface="Avenir"/>
                <a:cs typeface="Avenir"/>
                <a:sym typeface="Avenir"/>
              </a:rPr>
              <a:t>Different workflows:</a:t>
            </a:r>
            <a:endParaRPr sz="4600" b="1" i="0" u="none">
              <a:solidFill>
                <a:srgbClr val="7F7F7F"/>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000"/>
              <a:buFont typeface="Helvetica Neue Light"/>
              <a:buNone/>
            </a:pPr>
            <a:endParaRPr sz="2000" b="1" i="0" u="none">
              <a:solidFill>
                <a:srgbClr val="7F7F7F"/>
              </a:solidFill>
              <a:latin typeface="Calibri"/>
              <a:ea typeface="Calibri"/>
              <a:cs typeface="Calibri"/>
              <a:sym typeface="Calibri"/>
            </a:endParaRPr>
          </a:p>
          <a:p>
            <a:pPr marL="857250" marR="0" lvl="2" indent="-254000" algn="l" rtl="0">
              <a:lnSpc>
                <a:spcPct val="100000"/>
              </a:lnSpc>
              <a:spcBef>
                <a:spcPts val="0"/>
              </a:spcBef>
              <a:spcAft>
                <a:spcPts val="0"/>
              </a:spcAft>
              <a:buClr>
                <a:srgbClr val="7F7F7F"/>
              </a:buClr>
              <a:buSzPts val="4000"/>
              <a:buFont typeface="Arial"/>
              <a:buChar char="•"/>
            </a:pPr>
            <a:r>
              <a:rPr lang="en-US" sz="4000" b="0" i="0" u="none" strike="noStrike" cap="none">
                <a:solidFill>
                  <a:srgbClr val="7F7F7F"/>
                </a:solidFill>
                <a:latin typeface="Avenir"/>
                <a:ea typeface="Avenir"/>
                <a:cs typeface="Avenir"/>
                <a:sym typeface="Avenir"/>
              </a:rPr>
              <a:t>Clipboard → Schoolrunner</a:t>
            </a:r>
            <a:endParaRPr sz="4000" b="0" i="0" u="none" strike="noStrike" cap="none">
              <a:solidFill>
                <a:srgbClr val="7F7F7F"/>
              </a:solidFill>
              <a:latin typeface="Avenir"/>
              <a:ea typeface="Avenir"/>
              <a:cs typeface="Avenir"/>
              <a:sym typeface="Avenir"/>
            </a:endParaRPr>
          </a:p>
          <a:p>
            <a:pPr marL="857250" marR="0" lvl="2" indent="-57150" algn="l" rtl="0">
              <a:lnSpc>
                <a:spcPct val="100000"/>
              </a:lnSpc>
              <a:spcBef>
                <a:spcPts val="0"/>
              </a:spcBef>
              <a:spcAft>
                <a:spcPts val="0"/>
              </a:spcAft>
              <a:buClr>
                <a:srgbClr val="000000"/>
              </a:buClr>
              <a:buSzPts val="4600"/>
              <a:buFont typeface="Helvetica Neue Light"/>
              <a:buNone/>
            </a:pPr>
            <a:endParaRPr sz="4600" b="0" i="0" u="none" strike="noStrike" cap="none">
              <a:solidFill>
                <a:srgbClr val="7F7F7F"/>
              </a:solidFill>
              <a:latin typeface="Calibri"/>
              <a:ea typeface="Calibri"/>
              <a:cs typeface="Calibri"/>
              <a:sym typeface="Calibri"/>
            </a:endParaRPr>
          </a:p>
          <a:p>
            <a:pPr marL="857250" marR="0" lvl="2" indent="-254000" algn="l" rtl="0">
              <a:lnSpc>
                <a:spcPct val="100000"/>
              </a:lnSpc>
              <a:spcBef>
                <a:spcPts val="0"/>
              </a:spcBef>
              <a:spcAft>
                <a:spcPts val="0"/>
              </a:spcAft>
              <a:buClr>
                <a:srgbClr val="7F7F7F"/>
              </a:buClr>
              <a:buSzPts val="4000"/>
              <a:buFont typeface="Arial"/>
              <a:buChar char="•"/>
            </a:pPr>
            <a:r>
              <a:rPr lang="en-US" sz="4000" b="0" i="0" u="none" strike="noStrike" cap="none">
                <a:solidFill>
                  <a:srgbClr val="7F7F7F"/>
                </a:solidFill>
                <a:latin typeface="Avenir"/>
                <a:ea typeface="Avenir"/>
                <a:cs typeface="Avenir"/>
                <a:sym typeface="Avenir"/>
              </a:rPr>
              <a:t>Enter into Schoolrunner in realtime</a:t>
            </a:r>
            <a:endParaRPr sz="4000" b="0" i="0" u="none" strike="noStrike" cap="none">
              <a:solidFill>
                <a:srgbClr val="7F7F7F"/>
              </a:solidFill>
              <a:latin typeface="Avenir"/>
              <a:ea typeface="Avenir"/>
              <a:cs typeface="Avenir"/>
              <a:sym typeface="Avenir"/>
            </a:endParaRPr>
          </a:p>
          <a:p>
            <a:pPr marL="1676400" marR="0" lvl="4" indent="-165100" algn="l" rtl="0">
              <a:lnSpc>
                <a:spcPct val="100000"/>
              </a:lnSpc>
              <a:spcBef>
                <a:spcPts val="0"/>
              </a:spcBef>
              <a:spcAft>
                <a:spcPts val="0"/>
              </a:spcAft>
              <a:buClr>
                <a:srgbClr val="7F7F7F"/>
              </a:buClr>
              <a:buSzPts val="2600"/>
              <a:buFont typeface="Courier New"/>
              <a:buChar char="o"/>
            </a:pPr>
            <a:r>
              <a:rPr lang="en-US" sz="4000" b="0" i="0" u="none" strike="noStrike" cap="none">
                <a:solidFill>
                  <a:srgbClr val="7F7F7F"/>
                </a:solidFill>
                <a:latin typeface="Avenir"/>
                <a:ea typeface="Avenir"/>
                <a:cs typeface="Avenir"/>
                <a:sym typeface="Avenir"/>
              </a:rPr>
              <a:t>Behaviors page</a:t>
            </a:r>
            <a:endParaRPr sz="4000" b="0" i="0" u="none" strike="noStrike" cap="none">
              <a:solidFill>
                <a:srgbClr val="7F7F7F"/>
              </a:solidFill>
              <a:latin typeface="Avenir"/>
              <a:ea typeface="Avenir"/>
              <a:cs typeface="Avenir"/>
              <a:sym typeface="Avenir"/>
            </a:endParaRPr>
          </a:p>
          <a:p>
            <a:pPr marL="1676400" marR="0" lvl="4" indent="-165100" algn="l" rtl="0">
              <a:lnSpc>
                <a:spcPct val="100000"/>
              </a:lnSpc>
              <a:spcBef>
                <a:spcPts val="0"/>
              </a:spcBef>
              <a:spcAft>
                <a:spcPts val="0"/>
              </a:spcAft>
              <a:buClr>
                <a:srgbClr val="7F7F7F"/>
              </a:buClr>
              <a:buSzPts val="2600"/>
              <a:buFont typeface="Courier New"/>
              <a:buChar char="o"/>
            </a:pPr>
            <a:r>
              <a:rPr lang="en-US" sz="4000" b="0" i="0" u="none" strike="noStrike" cap="none">
                <a:solidFill>
                  <a:srgbClr val="7F7F7F"/>
                </a:solidFill>
                <a:latin typeface="Avenir"/>
                <a:ea typeface="Avenir"/>
                <a:cs typeface="Avenir"/>
                <a:sym typeface="Avenir"/>
              </a:rPr>
              <a:t>Class Attendance page</a:t>
            </a:r>
            <a:endParaRPr sz="4000" b="0" i="0" u="none" strike="noStrike" cap="none">
              <a:solidFill>
                <a:srgbClr val="7F7F7F"/>
              </a:solidFill>
              <a:latin typeface="Avenir"/>
              <a:ea typeface="Avenir"/>
              <a:cs typeface="Avenir"/>
              <a:sym typeface="Avenir"/>
            </a:endParaRPr>
          </a:p>
          <a:p>
            <a:pPr marL="1676400" marR="0" lvl="4" indent="-152400" algn="l" rtl="0">
              <a:lnSpc>
                <a:spcPct val="100000"/>
              </a:lnSpc>
              <a:spcBef>
                <a:spcPts val="0"/>
              </a:spcBef>
              <a:spcAft>
                <a:spcPts val="0"/>
              </a:spcAft>
              <a:buClr>
                <a:srgbClr val="000000"/>
              </a:buClr>
              <a:buSzPts val="4000"/>
              <a:buFont typeface="Helvetica Neue Light"/>
              <a:buNone/>
            </a:pPr>
            <a:endParaRPr sz="4000" b="0" i="0" u="none" strike="noStrike" cap="none">
              <a:solidFill>
                <a:srgbClr val="7F7F7F"/>
              </a:solidFill>
              <a:latin typeface="Avenir"/>
              <a:ea typeface="Avenir"/>
              <a:cs typeface="Avenir"/>
              <a:sym typeface="Avenir"/>
            </a:endParaRPr>
          </a:p>
          <a:p>
            <a:pPr marL="857250" marR="0" lvl="2" indent="-254000" algn="l" rtl="0">
              <a:lnSpc>
                <a:spcPct val="100000"/>
              </a:lnSpc>
              <a:spcBef>
                <a:spcPts val="0"/>
              </a:spcBef>
              <a:spcAft>
                <a:spcPts val="0"/>
              </a:spcAft>
              <a:buClr>
                <a:srgbClr val="7F7F7F"/>
              </a:buClr>
              <a:buSzPts val="4000"/>
              <a:buFont typeface="Arial"/>
              <a:buChar char="•"/>
            </a:pPr>
            <a:r>
              <a:rPr lang="en-US" sz="4000" b="0" i="0" u="none" strike="noStrike" cap="none">
                <a:solidFill>
                  <a:srgbClr val="7F7F7F"/>
                </a:solidFill>
                <a:latin typeface="Avenir"/>
                <a:ea typeface="Avenir"/>
                <a:cs typeface="Avenir"/>
                <a:sym typeface="Avenir"/>
              </a:rPr>
              <a:t>Mobile app</a:t>
            </a:r>
            <a:endParaRPr/>
          </a:p>
        </p:txBody>
      </p:sp>
      <p:pic>
        <p:nvPicPr>
          <p:cNvPr id="241" name="Google Shape;241;p18" descr="Picture 2"/>
          <p:cNvPicPr preferRelativeResize="0"/>
          <p:nvPr/>
        </p:nvPicPr>
        <p:blipFill rotWithShape="1">
          <a:blip r:embed="rId4">
            <a:alphaModFix/>
          </a:blip>
          <a:srcRect/>
          <a:stretch/>
        </p:blipFill>
        <p:spPr>
          <a:xfrm rot="1320000">
            <a:off x="4706937" y="6491287"/>
            <a:ext cx="1462087" cy="2905125"/>
          </a:xfrm>
          <a:prstGeom prst="rect">
            <a:avLst/>
          </a:prstGeom>
          <a:noFill/>
          <a:ln>
            <a:noFill/>
          </a:ln>
        </p:spPr>
      </p:pic>
      <p:pic>
        <p:nvPicPr>
          <p:cNvPr id="242" name="Google Shape;242;p18" descr="Picture 5"/>
          <p:cNvPicPr preferRelativeResize="0"/>
          <p:nvPr/>
        </p:nvPicPr>
        <p:blipFill rotWithShape="1">
          <a:blip r:embed="rId5">
            <a:alphaModFix/>
          </a:blip>
          <a:srcRect/>
          <a:stretch/>
        </p:blipFill>
        <p:spPr>
          <a:xfrm rot="1560000">
            <a:off x="9183687" y="898525"/>
            <a:ext cx="1781175" cy="25415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6"/>
        <p:cNvGrpSpPr/>
        <p:nvPr/>
      </p:nvGrpSpPr>
      <p:grpSpPr>
        <a:xfrm>
          <a:off x="0" y="0"/>
          <a:ext cx="0" cy="0"/>
          <a:chOff x="0" y="0"/>
          <a:chExt cx="0" cy="0"/>
        </a:xfrm>
      </p:grpSpPr>
      <p:pic>
        <p:nvPicPr>
          <p:cNvPr id="247" name="Google Shape;247;p19" descr="Picture 11"/>
          <p:cNvPicPr preferRelativeResize="0"/>
          <p:nvPr/>
        </p:nvPicPr>
        <p:blipFill rotWithShape="1">
          <a:blip r:embed="rId3">
            <a:alphaModFix/>
          </a:blip>
          <a:srcRect/>
          <a:stretch/>
        </p:blipFill>
        <p:spPr>
          <a:xfrm>
            <a:off x="387350" y="1401762"/>
            <a:ext cx="12139612" cy="6873875"/>
          </a:xfrm>
          <a:prstGeom prst="rect">
            <a:avLst/>
          </a:prstGeom>
          <a:noFill/>
          <a:ln>
            <a:noFill/>
          </a:ln>
        </p:spPr>
      </p:pic>
      <p:sp>
        <p:nvSpPr>
          <p:cNvPr id="248" name="Google Shape;248;p19" descr="Title 1"/>
          <p:cNvSpPr txBox="1">
            <a:spLocks noGrp="1"/>
          </p:cNvSpPr>
          <p:nvPr>
            <p:ph type="title"/>
          </p:nvPr>
        </p:nvSpPr>
        <p:spPr>
          <a:xfrm>
            <a:off x="420687" y="-241300"/>
            <a:ext cx="11555412" cy="16129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Behaviors (Behaviors Page)</a:t>
            </a:r>
            <a:endParaRPr/>
          </a:p>
        </p:txBody>
      </p:sp>
      <p:sp>
        <p:nvSpPr>
          <p:cNvPr id="249" name="Google Shape;249;p19" descr="Rounded Rectangle 5"/>
          <p:cNvSpPr/>
          <p:nvPr/>
        </p:nvSpPr>
        <p:spPr>
          <a:xfrm>
            <a:off x="3565525" y="2160587"/>
            <a:ext cx="1982787" cy="1770062"/>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50" name="Google Shape;250;p19" descr="Left Arrow 6"/>
          <p:cNvSpPr/>
          <p:nvPr/>
        </p:nvSpPr>
        <p:spPr>
          <a:xfrm>
            <a:off x="5735637" y="2873375"/>
            <a:ext cx="914400" cy="441325"/>
          </a:xfrm>
          <a:prstGeom prst="leftArrow">
            <a:avLst>
              <a:gd name="adj1" fmla="val 5207"/>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51" name="Google Shape;251;p19" descr="TextBox 7"/>
          <p:cNvSpPr txBox="1"/>
          <p:nvPr/>
        </p:nvSpPr>
        <p:spPr>
          <a:xfrm>
            <a:off x="6865937" y="2654300"/>
            <a:ext cx="4454525"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Hover over Culture</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Click </a:t>
            </a:r>
            <a:r>
              <a:rPr lang="en-US" sz="3000" b="1" i="0" u="sng">
                <a:solidFill>
                  <a:srgbClr val="0066FF"/>
                </a:solidFill>
                <a:latin typeface="Avenir"/>
                <a:ea typeface="Avenir"/>
                <a:cs typeface="Avenir"/>
                <a:sym typeface="Avenir"/>
              </a:rPr>
              <a:t>Behaviors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grpSp>
        <p:nvGrpSpPr>
          <p:cNvPr id="51" name="Google Shape;51;p2"/>
          <p:cNvGrpSpPr/>
          <p:nvPr/>
        </p:nvGrpSpPr>
        <p:grpSpPr>
          <a:xfrm>
            <a:off x="1570037" y="1447800"/>
            <a:ext cx="9863137" cy="3581400"/>
            <a:chOff x="0" y="0"/>
            <a:chExt cx="9862680" cy="3581401"/>
          </a:xfrm>
        </p:grpSpPr>
        <p:pic>
          <p:nvPicPr>
            <p:cNvPr id="52" name="Google Shape;52;p2" descr="Picture 8"/>
            <p:cNvPicPr preferRelativeResize="0"/>
            <p:nvPr/>
          </p:nvPicPr>
          <p:blipFill rotWithShape="1">
            <a:blip r:embed="rId3">
              <a:alphaModFix/>
            </a:blip>
            <a:srcRect r="34109" b="53263"/>
            <a:stretch/>
          </p:blipFill>
          <p:spPr>
            <a:xfrm>
              <a:off x="0" y="0"/>
              <a:ext cx="8215161" cy="3581401"/>
            </a:xfrm>
            <a:prstGeom prst="rect">
              <a:avLst/>
            </a:prstGeom>
            <a:noFill/>
            <a:ln>
              <a:noFill/>
            </a:ln>
          </p:spPr>
        </p:pic>
        <p:pic>
          <p:nvPicPr>
            <p:cNvPr id="53" name="Google Shape;53;p2" descr="Picture 7"/>
            <p:cNvPicPr preferRelativeResize="0"/>
            <p:nvPr/>
          </p:nvPicPr>
          <p:blipFill rotWithShape="1">
            <a:blip r:embed="rId3">
              <a:alphaModFix/>
            </a:blip>
            <a:srcRect l="86174" b="53263"/>
            <a:stretch/>
          </p:blipFill>
          <p:spPr>
            <a:xfrm>
              <a:off x="8138959" y="0"/>
              <a:ext cx="1723721" cy="3581401"/>
            </a:xfrm>
            <a:prstGeom prst="rect">
              <a:avLst/>
            </a:prstGeom>
            <a:noFill/>
            <a:ln>
              <a:noFill/>
            </a:ln>
          </p:spPr>
        </p:pic>
      </p:grpSp>
      <p:sp>
        <p:nvSpPr>
          <p:cNvPr id="54" name="Google Shape;54;p2" descr="Title 1"/>
          <p:cNvSpPr txBox="1">
            <a:spLocks noGrp="1"/>
          </p:cNvSpPr>
          <p:nvPr>
            <p:ph type="title"/>
          </p:nvPr>
        </p:nvSpPr>
        <p:spPr>
          <a:xfrm>
            <a:off x="442912" y="241300"/>
            <a:ext cx="11263312" cy="94456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Searching For a Student</a:t>
            </a:r>
            <a:endParaRPr/>
          </a:p>
        </p:txBody>
      </p:sp>
      <p:sp>
        <p:nvSpPr>
          <p:cNvPr id="55" name="Google Shape;55;p2" descr="Text Placeholder 6"/>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6" name="Google Shape;56;p2" descr="TextBox 13"/>
          <p:cNvSpPr txBox="1"/>
          <p:nvPr/>
        </p:nvSpPr>
        <p:spPr>
          <a:xfrm>
            <a:off x="444500" y="5167312"/>
            <a:ext cx="12115800" cy="4067175"/>
          </a:xfrm>
          <a:prstGeom prst="rect">
            <a:avLst/>
          </a:prstGeom>
          <a:solidFill>
            <a:srgbClr val="FFFFFF"/>
          </a:solidFill>
          <a:ln>
            <a:noFill/>
          </a:ln>
        </p:spPr>
        <p:txBody>
          <a:bodyPr spcFirstLastPara="1" wrap="square" lIns="45700" tIns="45700" rIns="45700" bIns="45700" anchor="t" anchorCtr="0">
            <a:spAutoFit/>
          </a:bodyPr>
          <a:lstStyle/>
          <a:p>
            <a:pPr marL="0" marR="0" lvl="0" indent="0" algn="l" rtl="0">
              <a:lnSpc>
                <a:spcPct val="110000"/>
              </a:lnSpc>
              <a:spcBef>
                <a:spcPts val="0"/>
              </a:spcBef>
              <a:spcAft>
                <a:spcPts val="0"/>
              </a:spcAft>
              <a:buClr>
                <a:srgbClr val="7F7F7F"/>
              </a:buClr>
              <a:buSzPts val="3600"/>
              <a:buFont typeface="Avenir"/>
              <a:buNone/>
            </a:pPr>
            <a:r>
              <a:rPr lang="en-US" sz="3600" b="0" i="0" u="none">
                <a:solidFill>
                  <a:srgbClr val="7F7F7F"/>
                </a:solidFill>
                <a:latin typeface="Avenir"/>
                <a:ea typeface="Avenir"/>
                <a:cs typeface="Avenir"/>
                <a:sym typeface="Avenir"/>
              </a:rPr>
              <a:t>Two ways to search for a student and get to their profile page:</a:t>
            </a:r>
            <a:endParaRPr sz="3600" b="0" i="0" u="none">
              <a:solidFill>
                <a:srgbClr val="7F7F7F"/>
              </a:solidFill>
              <a:latin typeface="Avenir"/>
              <a:ea typeface="Avenir"/>
              <a:cs typeface="Avenir"/>
              <a:sym typeface="Avenir"/>
            </a:endParaRPr>
          </a:p>
          <a:p>
            <a:pPr marL="1200150" marR="0" lvl="1" indent="-742950" algn="l" rtl="0">
              <a:lnSpc>
                <a:spcPct val="110000"/>
              </a:lnSpc>
              <a:spcBef>
                <a:spcPts val="0"/>
              </a:spcBef>
              <a:spcAft>
                <a:spcPts val="0"/>
              </a:spcAft>
              <a:buClr>
                <a:srgbClr val="7F7F7F"/>
              </a:buClr>
              <a:buSzPts val="2800"/>
              <a:buFont typeface="Avenir"/>
              <a:buAutoNum type="arabicPeriod"/>
            </a:pPr>
            <a:r>
              <a:rPr lang="en-US" sz="2800" b="0" i="0" u="none" strike="noStrike" cap="none">
                <a:solidFill>
                  <a:srgbClr val="7F7F7F"/>
                </a:solidFill>
                <a:latin typeface="Avenir"/>
                <a:ea typeface="Avenir"/>
                <a:cs typeface="Avenir"/>
                <a:sym typeface="Avenir"/>
              </a:rPr>
              <a:t>Click on a student’s name anywhere in the site it appears as an orange hyperlink:   </a:t>
            </a:r>
            <a:r>
              <a:rPr lang="en-US" sz="2800" b="0" i="0" u="none" strike="noStrike" cap="none">
                <a:solidFill>
                  <a:srgbClr val="FFC000"/>
                </a:solidFill>
                <a:latin typeface="Avenir"/>
                <a:ea typeface="Avenir"/>
                <a:cs typeface="Avenir"/>
                <a:sym typeface="Avenir"/>
              </a:rPr>
              <a:t>Williams, Mike</a:t>
            </a:r>
            <a:endParaRPr sz="2800" b="0" i="0" u="none" strike="noStrike" cap="none">
              <a:solidFill>
                <a:srgbClr val="FFC000"/>
              </a:solidFill>
              <a:latin typeface="Avenir"/>
              <a:ea typeface="Avenir"/>
              <a:cs typeface="Avenir"/>
              <a:sym typeface="Avenir"/>
            </a:endParaRPr>
          </a:p>
          <a:p>
            <a:pPr marL="1200150" marR="0" lvl="1" indent="-742950" algn="l" rtl="0">
              <a:lnSpc>
                <a:spcPct val="110000"/>
              </a:lnSpc>
              <a:spcBef>
                <a:spcPts val="0"/>
              </a:spcBef>
              <a:spcAft>
                <a:spcPts val="0"/>
              </a:spcAft>
              <a:buClr>
                <a:srgbClr val="7F7F7F"/>
              </a:buClr>
              <a:buSzPts val="2800"/>
              <a:buFont typeface="Avenir"/>
              <a:buAutoNum type="arabicPeriod"/>
            </a:pPr>
            <a:r>
              <a:rPr lang="en-US" sz="2800" b="0" i="0" u="none" strike="noStrike" cap="none">
                <a:solidFill>
                  <a:srgbClr val="7F7F7F"/>
                </a:solidFill>
                <a:latin typeface="Avenir"/>
                <a:ea typeface="Avenir"/>
                <a:cs typeface="Avenir"/>
                <a:sym typeface="Avenir"/>
              </a:rPr>
              <a:t>Click on the magnifying glass at the top of the screen and type any part of the student’s name or their 6-digit ID #. You can also search for courses and assessments this way.</a:t>
            </a:r>
            <a:endParaRPr/>
          </a:p>
        </p:txBody>
      </p:sp>
      <p:sp>
        <p:nvSpPr>
          <p:cNvPr id="57" name="Google Shape;57;p2" descr="Rounded Rectangle 14"/>
          <p:cNvSpPr/>
          <p:nvPr/>
        </p:nvSpPr>
        <p:spPr>
          <a:xfrm>
            <a:off x="7108825" y="1676400"/>
            <a:ext cx="533400" cy="4572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8" name="Google Shape;58;p2" descr="Picture 9"/>
          <p:cNvPicPr preferRelativeResize="0"/>
          <p:nvPr/>
        </p:nvPicPr>
        <p:blipFill rotWithShape="1">
          <a:blip r:embed="rId4">
            <a:alphaModFix/>
          </a:blip>
          <a:srcRect/>
          <a:stretch/>
        </p:blipFill>
        <p:spPr>
          <a:xfrm>
            <a:off x="9450387" y="1614487"/>
            <a:ext cx="1982787" cy="1420812"/>
          </a:xfrm>
          <a:prstGeom prst="rect">
            <a:avLst/>
          </a:prstGeom>
          <a:noFill/>
          <a:ln>
            <a:noFill/>
          </a:ln>
        </p:spPr>
      </p:pic>
      <p:pic>
        <p:nvPicPr>
          <p:cNvPr id="59" name="Google Shape;59;p2" descr="Picture 5"/>
          <p:cNvPicPr preferRelativeResize="0"/>
          <p:nvPr/>
        </p:nvPicPr>
        <p:blipFill rotWithShape="1">
          <a:blip r:embed="rId5">
            <a:alphaModFix/>
          </a:blip>
          <a:srcRect/>
          <a:stretch/>
        </p:blipFill>
        <p:spPr>
          <a:xfrm>
            <a:off x="7108825" y="1714500"/>
            <a:ext cx="2486025" cy="3314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5"/>
        <p:cNvGrpSpPr/>
        <p:nvPr/>
      </p:nvGrpSpPr>
      <p:grpSpPr>
        <a:xfrm>
          <a:off x="0" y="0"/>
          <a:ext cx="0" cy="0"/>
          <a:chOff x="0" y="0"/>
          <a:chExt cx="0" cy="0"/>
        </a:xfrm>
      </p:grpSpPr>
      <p:pic>
        <p:nvPicPr>
          <p:cNvPr id="256" name="Google Shape;256;p20" descr="Picture 8"/>
          <p:cNvPicPr preferRelativeResize="0"/>
          <p:nvPr/>
        </p:nvPicPr>
        <p:blipFill rotWithShape="1">
          <a:blip r:embed="rId3">
            <a:alphaModFix/>
          </a:blip>
          <a:srcRect/>
          <a:stretch/>
        </p:blipFill>
        <p:spPr>
          <a:xfrm>
            <a:off x="174625" y="1271587"/>
            <a:ext cx="12609512" cy="4506912"/>
          </a:xfrm>
          <a:prstGeom prst="rect">
            <a:avLst/>
          </a:prstGeom>
          <a:noFill/>
          <a:ln>
            <a:noFill/>
          </a:ln>
        </p:spPr>
      </p:pic>
      <p:sp>
        <p:nvSpPr>
          <p:cNvPr id="257" name="Google Shape;257;p20" descr="Title 1"/>
          <p:cNvSpPr txBox="1">
            <a:spLocks noGrp="1"/>
          </p:cNvSpPr>
          <p:nvPr>
            <p:ph type="title"/>
          </p:nvPr>
        </p:nvSpPr>
        <p:spPr>
          <a:xfrm>
            <a:off x="539750" y="0"/>
            <a:ext cx="11099800" cy="13716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Behaviors (Behaviors Page)</a:t>
            </a:r>
            <a:endParaRPr/>
          </a:p>
        </p:txBody>
      </p:sp>
      <p:sp>
        <p:nvSpPr>
          <p:cNvPr id="258" name="Google Shape;258;p20" descr="Rounded Rectangle 3"/>
          <p:cNvSpPr/>
          <p:nvPr/>
        </p:nvSpPr>
        <p:spPr>
          <a:xfrm>
            <a:off x="10431462" y="3117850"/>
            <a:ext cx="1765300" cy="739775"/>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59" name="Google Shape;259;p20" descr="Rounded Rectangle 6"/>
          <p:cNvSpPr/>
          <p:nvPr/>
        </p:nvSpPr>
        <p:spPr>
          <a:xfrm>
            <a:off x="609600" y="3068637"/>
            <a:ext cx="2508250" cy="78898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60" name="Google Shape;260;p20" descr="Rounded Rectangle 7"/>
          <p:cNvSpPr/>
          <p:nvPr/>
        </p:nvSpPr>
        <p:spPr>
          <a:xfrm>
            <a:off x="592137" y="4229100"/>
            <a:ext cx="2525712" cy="588962"/>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cxnSp>
        <p:nvCxnSpPr>
          <p:cNvPr id="261" name="Google Shape;261;p20" descr="Straight Arrow Connector 9"/>
          <p:cNvCxnSpPr/>
          <p:nvPr/>
        </p:nvCxnSpPr>
        <p:spPr>
          <a:xfrm rot="10800000">
            <a:off x="1855787" y="4973637"/>
            <a:ext cx="3465512" cy="2359025"/>
          </a:xfrm>
          <a:prstGeom prst="straightConnector1">
            <a:avLst/>
          </a:prstGeom>
          <a:noFill/>
          <a:ln w="92075" cap="flat" cmpd="sng">
            <a:solidFill>
              <a:srgbClr val="0066FF"/>
            </a:solidFill>
            <a:prstDash val="solid"/>
            <a:round/>
            <a:headEnd type="none" w="sm" len="sm"/>
            <a:tailEnd type="triangle" w="med" len="med"/>
          </a:ln>
        </p:spPr>
      </p:cxnSp>
      <p:cxnSp>
        <p:nvCxnSpPr>
          <p:cNvPr id="262" name="Google Shape;262;p20" descr="Straight Arrow Connector 12"/>
          <p:cNvCxnSpPr/>
          <p:nvPr/>
        </p:nvCxnSpPr>
        <p:spPr>
          <a:xfrm rot="10800000">
            <a:off x="3211512" y="3719512"/>
            <a:ext cx="2255837" cy="2643187"/>
          </a:xfrm>
          <a:prstGeom prst="straightConnector1">
            <a:avLst/>
          </a:prstGeom>
          <a:noFill/>
          <a:ln w="92075" cap="flat" cmpd="sng">
            <a:solidFill>
              <a:srgbClr val="0066FF"/>
            </a:solidFill>
            <a:prstDash val="solid"/>
            <a:round/>
            <a:headEnd type="none" w="sm" len="sm"/>
            <a:tailEnd type="triangle" w="med" len="med"/>
          </a:ln>
        </p:spPr>
      </p:cxnSp>
      <p:sp>
        <p:nvSpPr>
          <p:cNvPr id="263" name="Google Shape;263;p20" descr="TextBox 5"/>
          <p:cNvSpPr txBox="1"/>
          <p:nvPr/>
        </p:nvSpPr>
        <p:spPr>
          <a:xfrm>
            <a:off x="5513387" y="5384800"/>
            <a:ext cx="6638925" cy="2695575"/>
          </a:xfrm>
          <a:prstGeom prst="rect">
            <a:avLst/>
          </a:prstGeom>
          <a:noFill/>
          <a:ln>
            <a:noFill/>
          </a:ln>
        </p:spPr>
        <p:txBody>
          <a:bodyPr spcFirstLastPara="1" wrap="square" lIns="45700" tIns="45700" rIns="45700" bIns="45700" anchor="t" anchorCtr="0">
            <a:spAutoFit/>
          </a:bodyPr>
          <a:lstStyle/>
          <a:p>
            <a:pPr marL="304800" marR="0" lvl="0" indent="-30480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Select which students to receive behaviors (2 options)</a:t>
            </a:r>
            <a:endParaRPr sz="3000" b="1" i="0" u="none">
              <a:solidFill>
                <a:srgbClr val="0066FF"/>
              </a:solidFill>
              <a:latin typeface="Avenir"/>
              <a:ea typeface="Avenir"/>
              <a:cs typeface="Avenir"/>
              <a:sym typeface="Avenir"/>
            </a:endParaRPr>
          </a:p>
          <a:p>
            <a:pPr marL="304800" marR="0" lvl="0" indent="-304800" algn="l" rtl="0">
              <a:lnSpc>
                <a:spcPct val="100000"/>
              </a:lnSpc>
              <a:spcBef>
                <a:spcPts val="0"/>
              </a:spcBef>
              <a:spcAft>
                <a:spcPts val="0"/>
              </a:spcAft>
              <a:buClr>
                <a:srgbClr val="0066FF"/>
              </a:buClr>
              <a:buSzPts val="3000"/>
              <a:buFont typeface="Arial"/>
              <a:buChar char="•"/>
            </a:pPr>
            <a:r>
              <a:rPr lang="en-US" sz="3000" b="1" i="0" u="none">
                <a:solidFill>
                  <a:srgbClr val="0066FF"/>
                </a:solidFill>
                <a:latin typeface="Avenir"/>
                <a:ea typeface="Avenir"/>
                <a:cs typeface="Avenir"/>
                <a:sym typeface="Avenir"/>
              </a:rPr>
              <a:t>Select a whole group of students (homeroom)</a:t>
            </a:r>
            <a:endParaRPr sz="3000" b="1" i="0" u="none">
              <a:solidFill>
                <a:srgbClr val="0066FF"/>
              </a:solidFill>
              <a:latin typeface="Avenir"/>
              <a:ea typeface="Avenir"/>
              <a:cs typeface="Avenir"/>
              <a:sym typeface="Avenir"/>
            </a:endParaRPr>
          </a:p>
          <a:p>
            <a:pPr marL="304800" marR="0" lvl="0" indent="-304800" algn="l" rtl="0">
              <a:lnSpc>
                <a:spcPct val="100000"/>
              </a:lnSpc>
              <a:spcBef>
                <a:spcPts val="0"/>
              </a:spcBef>
              <a:spcAft>
                <a:spcPts val="0"/>
              </a:spcAft>
              <a:buClr>
                <a:srgbClr val="0066FF"/>
              </a:buClr>
              <a:buSzPts val="3000"/>
              <a:buFont typeface="Arial"/>
              <a:buChar char="•"/>
            </a:pPr>
            <a:r>
              <a:rPr lang="en-US" sz="3000" b="1" i="0" u="none">
                <a:solidFill>
                  <a:srgbClr val="0066FF"/>
                </a:solidFill>
                <a:latin typeface="Avenir"/>
                <a:ea typeface="Avenir"/>
                <a:cs typeface="Avenir"/>
                <a:sym typeface="Avenir"/>
              </a:rPr>
              <a:t>Add students individually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7"/>
        <p:cNvGrpSpPr/>
        <p:nvPr/>
      </p:nvGrpSpPr>
      <p:grpSpPr>
        <a:xfrm>
          <a:off x="0" y="0"/>
          <a:ext cx="0" cy="0"/>
          <a:chOff x="0" y="0"/>
          <a:chExt cx="0" cy="0"/>
        </a:xfrm>
      </p:grpSpPr>
      <p:pic>
        <p:nvPicPr>
          <p:cNvPr id="268" name="Google Shape;268;p21" descr="Picture 13"/>
          <p:cNvPicPr preferRelativeResize="0"/>
          <p:nvPr/>
        </p:nvPicPr>
        <p:blipFill rotWithShape="1">
          <a:blip r:embed="rId3">
            <a:alphaModFix/>
          </a:blip>
          <a:srcRect r="42076"/>
          <a:stretch/>
        </p:blipFill>
        <p:spPr>
          <a:xfrm>
            <a:off x="395287" y="1528762"/>
            <a:ext cx="10356850" cy="6389687"/>
          </a:xfrm>
          <a:prstGeom prst="rect">
            <a:avLst/>
          </a:prstGeom>
          <a:noFill/>
          <a:ln>
            <a:noFill/>
          </a:ln>
        </p:spPr>
      </p:pic>
      <p:sp>
        <p:nvSpPr>
          <p:cNvPr id="269" name="Google Shape;269;p21" descr="Title 1"/>
          <p:cNvSpPr txBox="1">
            <a:spLocks noGrp="1"/>
          </p:cNvSpPr>
          <p:nvPr>
            <p:ph type="title"/>
          </p:nvPr>
        </p:nvSpPr>
        <p:spPr>
          <a:xfrm>
            <a:off x="482600" y="150812"/>
            <a:ext cx="11879262" cy="14493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900"/>
              <a:buFont typeface="Avenir"/>
              <a:buNone/>
            </a:pPr>
            <a:r>
              <a:rPr lang="en-US" sz="4900" b="1" i="0" u="none">
                <a:solidFill>
                  <a:srgbClr val="F5A052"/>
                </a:solidFill>
                <a:latin typeface="Avenir"/>
                <a:ea typeface="Avenir"/>
                <a:cs typeface="Avenir"/>
                <a:sym typeface="Avenir"/>
              </a:rPr>
              <a:t>Logging Behaviors (Behaviors Page)</a:t>
            </a:r>
            <a:endParaRPr/>
          </a:p>
        </p:txBody>
      </p:sp>
      <p:pic>
        <p:nvPicPr>
          <p:cNvPr id="270" name="Google Shape;270;p21" descr="Picture 14"/>
          <p:cNvPicPr preferRelativeResize="0"/>
          <p:nvPr/>
        </p:nvPicPr>
        <p:blipFill rotWithShape="1">
          <a:blip r:embed="rId4">
            <a:alphaModFix/>
          </a:blip>
          <a:srcRect b="32931"/>
          <a:stretch/>
        </p:blipFill>
        <p:spPr>
          <a:xfrm>
            <a:off x="1138237" y="6307137"/>
            <a:ext cx="3148012" cy="3222625"/>
          </a:xfrm>
          <a:prstGeom prst="rect">
            <a:avLst/>
          </a:prstGeom>
          <a:noFill/>
          <a:ln>
            <a:noFill/>
          </a:ln>
        </p:spPr>
      </p:pic>
      <p:sp>
        <p:nvSpPr>
          <p:cNvPr id="271" name="Google Shape;271;p21" descr="TextBox 16"/>
          <p:cNvSpPr txBox="1"/>
          <p:nvPr/>
        </p:nvSpPr>
        <p:spPr>
          <a:xfrm>
            <a:off x="4773612" y="7500937"/>
            <a:ext cx="7743825" cy="16525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Adding students </a:t>
            </a:r>
            <a:r>
              <a:rPr lang="en-US" sz="3000" b="1" i="0" u="sng">
                <a:solidFill>
                  <a:srgbClr val="0066FF"/>
                </a:solidFill>
                <a:latin typeface="Avenir"/>
                <a:ea typeface="Avenir"/>
                <a:cs typeface="Avenir"/>
                <a:sym typeface="Avenir"/>
              </a:rPr>
              <a:t>individually</a:t>
            </a:r>
            <a:r>
              <a:rPr lang="en-US" sz="3000" b="1" i="0" u="none">
                <a:solidFill>
                  <a:srgbClr val="0066FF"/>
                </a:solidFill>
                <a:latin typeface="Avenir"/>
                <a:ea typeface="Avenir"/>
                <a:cs typeface="Avenir"/>
                <a:sym typeface="Avenir"/>
              </a:rPr>
              <a:t>:</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Select one or more students from menu</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Type student name in menu for easy search</a:t>
            </a:r>
            <a:endParaRPr/>
          </a:p>
        </p:txBody>
      </p:sp>
      <p:cxnSp>
        <p:nvCxnSpPr>
          <p:cNvPr id="272" name="Google Shape;272;p21" descr="Straight Arrow Connector 6"/>
          <p:cNvCxnSpPr/>
          <p:nvPr/>
        </p:nvCxnSpPr>
        <p:spPr>
          <a:xfrm rot="10800000">
            <a:off x="4465637" y="6307137"/>
            <a:ext cx="2105025" cy="1193800"/>
          </a:xfrm>
          <a:prstGeom prst="straightConnector1">
            <a:avLst/>
          </a:prstGeom>
          <a:noFill/>
          <a:ln w="92075" cap="flat" cmpd="sng">
            <a:solidFill>
              <a:srgbClr val="0066FF"/>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6"/>
        <p:cNvGrpSpPr/>
        <p:nvPr/>
      </p:nvGrpSpPr>
      <p:grpSpPr>
        <a:xfrm>
          <a:off x="0" y="0"/>
          <a:ext cx="0" cy="0"/>
          <a:chOff x="0" y="0"/>
          <a:chExt cx="0" cy="0"/>
        </a:xfrm>
      </p:grpSpPr>
      <p:pic>
        <p:nvPicPr>
          <p:cNvPr id="277" name="Google Shape;277;p22" descr="Picture 11"/>
          <p:cNvPicPr preferRelativeResize="0"/>
          <p:nvPr/>
        </p:nvPicPr>
        <p:blipFill rotWithShape="1">
          <a:blip r:embed="rId3">
            <a:alphaModFix/>
          </a:blip>
          <a:srcRect/>
          <a:stretch/>
        </p:blipFill>
        <p:spPr>
          <a:xfrm>
            <a:off x="347662" y="1541462"/>
            <a:ext cx="12261850" cy="3797300"/>
          </a:xfrm>
          <a:prstGeom prst="rect">
            <a:avLst/>
          </a:prstGeom>
          <a:noFill/>
          <a:ln>
            <a:noFill/>
          </a:ln>
        </p:spPr>
      </p:pic>
      <p:sp>
        <p:nvSpPr>
          <p:cNvPr id="278" name="Google Shape;278;p22" descr="Title 1"/>
          <p:cNvSpPr txBox="1">
            <a:spLocks noGrp="1"/>
          </p:cNvSpPr>
          <p:nvPr>
            <p:ph type="title"/>
          </p:nvPr>
        </p:nvSpPr>
        <p:spPr>
          <a:xfrm>
            <a:off x="522287" y="-371475"/>
            <a:ext cx="11734800" cy="21574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Logging Behaviors (Behaviors Page)</a:t>
            </a:r>
            <a:endParaRPr/>
          </a:p>
        </p:txBody>
      </p:sp>
      <p:sp>
        <p:nvSpPr>
          <p:cNvPr id="279" name="Google Shape;279;p22" descr="TextBox 16"/>
          <p:cNvSpPr txBox="1"/>
          <p:nvPr/>
        </p:nvSpPr>
        <p:spPr>
          <a:xfrm>
            <a:off x="8375650" y="5826125"/>
            <a:ext cx="4297362" cy="32146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Select one or more behaviors to apply to the selected student(s)</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3000"/>
              <a:buFont typeface="Helvetica Neue Light"/>
              <a:buNone/>
            </a:pP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Behavior menus vary by school</a:t>
            </a:r>
            <a:endParaRPr/>
          </a:p>
        </p:txBody>
      </p:sp>
      <p:cxnSp>
        <p:nvCxnSpPr>
          <p:cNvPr id="280" name="Google Shape;280;p22" descr="Straight Arrow Connector 6"/>
          <p:cNvCxnSpPr/>
          <p:nvPr/>
        </p:nvCxnSpPr>
        <p:spPr>
          <a:xfrm rot="10800000">
            <a:off x="8118475" y="4022725"/>
            <a:ext cx="2212975" cy="1803400"/>
          </a:xfrm>
          <a:prstGeom prst="straightConnector1">
            <a:avLst/>
          </a:prstGeom>
          <a:noFill/>
          <a:ln w="92075" cap="flat" cmpd="sng">
            <a:solidFill>
              <a:srgbClr val="0066FF"/>
            </a:solidFill>
            <a:prstDash val="solid"/>
            <a:round/>
            <a:headEnd type="none" w="sm" len="sm"/>
            <a:tailEnd type="triangle" w="med" len="med"/>
          </a:ln>
        </p:spPr>
      </p:cxnSp>
      <p:pic>
        <p:nvPicPr>
          <p:cNvPr id="281" name="Google Shape;281;p22" descr="Picture 3"/>
          <p:cNvPicPr preferRelativeResize="0"/>
          <p:nvPr/>
        </p:nvPicPr>
        <p:blipFill rotWithShape="1">
          <a:blip r:embed="rId4">
            <a:alphaModFix/>
          </a:blip>
          <a:srcRect/>
          <a:stretch/>
        </p:blipFill>
        <p:spPr>
          <a:xfrm>
            <a:off x="4376737" y="3884612"/>
            <a:ext cx="3578225" cy="5353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5"/>
        <p:cNvGrpSpPr/>
        <p:nvPr/>
      </p:nvGrpSpPr>
      <p:grpSpPr>
        <a:xfrm>
          <a:off x="0" y="0"/>
          <a:ext cx="0" cy="0"/>
          <a:chOff x="0" y="0"/>
          <a:chExt cx="0" cy="0"/>
        </a:xfrm>
      </p:grpSpPr>
      <p:pic>
        <p:nvPicPr>
          <p:cNvPr id="286" name="Google Shape;286;p23" descr="Picture 19"/>
          <p:cNvPicPr preferRelativeResize="0"/>
          <p:nvPr/>
        </p:nvPicPr>
        <p:blipFill rotWithShape="1">
          <a:blip r:embed="rId3">
            <a:alphaModFix/>
          </a:blip>
          <a:srcRect l="2230" r="5818"/>
          <a:stretch/>
        </p:blipFill>
        <p:spPr>
          <a:xfrm>
            <a:off x="288925" y="2084387"/>
            <a:ext cx="11958637" cy="3643312"/>
          </a:xfrm>
          <a:prstGeom prst="rect">
            <a:avLst/>
          </a:prstGeom>
          <a:noFill/>
          <a:ln>
            <a:noFill/>
          </a:ln>
        </p:spPr>
      </p:pic>
      <p:sp>
        <p:nvSpPr>
          <p:cNvPr id="287" name="Google Shape;287;p23" descr="Title 1"/>
          <p:cNvSpPr txBox="1">
            <a:spLocks noGrp="1"/>
          </p:cNvSpPr>
          <p:nvPr>
            <p:ph type="title"/>
          </p:nvPr>
        </p:nvSpPr>
        <p:spPr>
          <a:xfrm>
            <a:off x="288925" y="239712"/>
            <a:ext cx="11958637" cy="12842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Logging Behaviors (Behaviors Page)</a:t>
            </a:r>
            <a:endParaRPr/>
          </a:p>
        </p:txBody>
      </p:sp>
      <p:sp>
        <p:nvSpPr>
          <p:cNvPr id="288" name="Google Shape;288;p23" descr="TextBox 16"/>
          <p:cNvSpPr txBox="1"/>
          <p:nvPr/>
        </p:nvSpPr>
        <p:spPr>
          <a:xfrm>
            <a:off x="3038475" y="6170612"/>
            <a:ext cx="3184525" cy="21748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Select a location (optional, depends on school norm)</a:t>
            </a:r>
            <a:endParaRPr/>
          </a:p>
        </p:txBody>
      </p:sp>
      <p:sp>
        <p:nvSpPr>
          <p:cNvPr id="289" name="Google Shape;289;p23" descr="TextBox 8"/>
          <p:cNvSpPr txBox="1"/>
          <p:nvPr/>
        </p:nvSpPr>
        <p:spPr>
          <a:xfrm>
            <a:off x="7435850" y="6170612"/>
            <a:ext cx="5129212" cy="26955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Type a comment to add details (keep these PROFESSIONAL – they show up on slips and in the parent portal!)</a:t>
            </a:r>
            <a:endParaRPr/>
          </a:p>
        </p:txBody>
      </p:sp>
      <p:sp>
        <p:nvSpPr>
          <p:cNvPr id="290" name="Google Shape;290;p23" descr="Left Arrow 12"/>
          <p:cNvSpPr/>
          <p:nvPr/>
        </p:nvSpPr>
        <p:spPr>
          <a:xfrm rot="5400000">
            <a:off x="4066381" y="5214143"/>
            <a:ext cx="858837" cy="457200"/>
          </a:xfrm>
          <a:prstGeom prst="leftArrow">
            <a:avLst>
              <a:gd name="adj1" fmla="val 57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291" name="Google Shape;291;p23" descr="Left Arrow 14"/>
          <p:cNvSpPr/>
          <p:nvPr/>
        </p:nvSpPr>
        <p:spPr>
          <a:xfrm rot="7440000">
            <a:off x="9309893" y="5239543"/>
            <a:ext cx="1182687" cy="495300"/>
          </a:xfrm>
          <a:prstGeom prst="leftArrow">
            <a:avLst>
              <a:gd name="adj1" fmla="val 4514"/>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292" name="Google Shape;292;p23" descr="Picture 3"/>
          <p:cNvPicPr preferRelativeResize="0"/>
          <p:nvPr/>
        </p:nvPicPr>
        <p:blipFill rotWithShape="1">
          <a:blip r:embed="rId4">
            <a:alphaModFix/>
          </a:blip>
          <a:srcRect l="2990" t="12991" b="18241"/>
          <a:stretch/>
        </p:blipFill>
        <p:spPr>
          <a:xfrm>
            <a:off x="9509125" y="3957637"/>
            <a:ext cx="2844800" cy="503237"/>
          </a:xfrm>
          <a:prstGeom prst="rect">
            <a:avLst/>
          </a:prstGeom>
          <a:noFill/>
          <a:ln>
            <a:noFill/>
          </a:ln>
        </p:spPr>
      </p:pic>
      <p:sp>
        <p:nvSpPr>
          <p:cNvPr id="293" name="Google Shape;293;p23" descr="Rounded Rectangle 13"/>
          <p:cNvSpPr/>
          <p:nvPr/>
        </p:nvSpPr>
        <p:spPr>
          <a:xfrm>
            <a:off x="9313862" y="3717925"/>
            <a:ext cx="2989262" cy="102235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294" name="Google Shape;294;p23" descr="Picture 5"/>
          <p:cNvPicPr preferRelativeResize="0"/>
          <p:nvPr/>
        </p:nvPicPr>
        <p:blipFill rotWithShape="1">
          <a:blip r:embed="rId5">
            <a:alphaModFix/>
          </a:blip>
          <a:srcRect l="7016" t="20857" b="35538"/>
          <a:stretch/>
        </p:blipFill>
        <p:spPr>
          <a:xfrm>
            <a:off x="3859212" y="4410075"/>
            <a:ext cx="1984375" cy="330200"/>
          </a:xfrm>
          <a:prstGeom prst="rect">
            <a:avLst/>
          </a:prstGeom>
          <a:noFill/>
          <a:ln>
            <a:noFill/>
          </a:ln>
        </p:spPr>
      </p:pic>
      <p:sp>
        <p:nvSpPr>
          <p:cNvPr id="295" name="Google Shape;295;p23" descr="Rounded Rectangle 11"/>
          <p:cNvSpPr/>
          <p:nvPr/>
        </p:nvSpPr>
        <p:spPr>
          <a:xfrm>
            <a:off x="3698875" y="4257675"/>
            <a:ext cx="3690937" cy="601662"/>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pic>
        <p:nvPicPr>
          <p:cNvPr id="300" name="Google Shape;300;p24" descr="Picture 13"/>
          <p:cNvPicPr preferRelativeResize="0"/>
          <p:nvPr/>
        </p:nvPicPr>
        <p:blipFill rotWithShape="1">
          <a:blip r:embed="rId3">
            <a:alphaModFix/>
          </a:blip>
          <a:srcRect/>
          <a:stretch/>
        </p:blipFill>
        <p:spPr>
          <a:xfrm>
            <a:off x="334962" y="2019300"/>
            <a:ext cx="12099925" cy="3960812"/>
          </a:xfrm>
          <a:prstGeom prst="rect">
            <a:avLst/>
          </a:prstGeom>
          <a:noFill/>
          <a:ln>
            <a:noFill/>
          </a:ln>
        </p:spPr>
      </p:pic>
      <p:sp>
        <p:nvSpPr>
          <p:cNvPr id="301" name="Google Shape;301;p24" descr="Title 1"/>
          <p:cNvSpPr txBox="1">
            <a:spLocks noGrp="1"/>
          </p:cNvSpPr>
          <p:nvPr>
            <p:ph type="title"/>
          </p:nvPr>
        </p:nvSpPr>
        <p:spPr>
          <a:xfrm>
            <a:off x="482600" y="239712"/>
            <a:ext cx="11569700" cy="144462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Behaviors (Behaviors Page)</a:t>
            </a:r>
            <a:endParaRPr/>
          </a:p>
        </p:txBody>
      </p:sp>
      <p:sp>
        <p:nvSpPr>
          <p:cNvPr id="302" name="Google Shape;302;p24" descr="Text Placeholder 7"/>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303" name="Google Shape;303;p24" descr="Rounded Rectangle 15"/>
          <p:cNvSpPr/>
          <p:nvPr/>
        </p:nvSpPr>
        <p:spPr>
          <a:xfrm>
            <a:off x="490537" y="3944937"/>
            <a:ext cx="3614737" cy="1412875"/>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304" name="Google Shape;304;p24" descr="TextBox 17"/>
          <p:cNvSpPr txBox="1"/>
          <p:nvPr/>
        </p:nvSpPr>
        <p:spPr>
          <a:xfrm>
            <a:off x="4151312" y="6599237"/>
            <a:ext cx="5946775" cy="16541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It’s possible to add multiple students to this record if they are receiving the same behavior</a:t>
            </a:r>
            <a:endParaRPr/>
          </a:p>
        </p:txBody>
      </p:sp>
      <p:sp>
        <p:nvSpPr>
          <p:cNvPr id="305" name="Google Shape;305;p24" descr="Left Arrow 18"/>
          <p:cNvSpPr/>
          <p:nvPr/>
        </p:nvSpPr>
        <p:spPr>
          <a:xfrm rot="1980000">
            <a:off x="4154487" y="5618162"/>
            <a:ext cx="1484312" cy="623887"/>
          </a:xfrm>
          <a:prstGeom prst="leftArrow">
            <a:avLst>
              <a:gd name="adj1" fmla="val 4544"/>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pic>
        <p:nvPicPr>
          <p:cNvPr id="310" name="Google Shape;310;p25" descr="Picture 17"/>
          <p:cNvPicPr preferRelativeResize="0"/>
          <p:nvPr/>
        </p:nvPicPr>
        <p:blipFill rotWithShape="1">
          <a:blip r:embed="rId3">
            <a:alphaModFix/>
          </a:blip>
          <a:srcRect l="21500"/>
          <a:stretch/>
        </p:blipFill>
        <p:spPr>
          <a:xfrm>
            <a:off x="165100" y="1366837"/>
            <a:ext cx="12647612" cy="3862387"/>
          </a:xfrm>
          <a:prstGeom prst="rect">
            <a:avLst/>
          </a:prstGeom>
          <a:noFill/>
          <a:ln>
            <a:noFill/>
          </a:ln>
        </p:spPr>
      </p:pic>
      <p:sp>
        <p:nvSpPr>
          <p:cNvPr id="311" name="Google Shape;311;p25" descr="Title 1"/>
          <p:cNvSpPr txBox="1">
            <a:spLocks noGrp="1"/>
          </p:cNvSpPr>
          <p:nvPr>
            <p:ph type="title"/>
          </p:nvPr>
        </p:nvSpPr>
        <p:spPr>
          <a:xfrm>
            <a:off x="336550" y="-342900"/>
            <a:ext cx="11715750" cy="187166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900"/>
              <a:buFont typeface="Avenir"/>
              <a:buNone/>
            </a:pPr>
            <a:r>
              <a:rPr lang="en-US" sz="4900" b="1" i="0" u="none">
                <a:solidFill>
                  <a:srgbClr val="F5A052"/>
                </a:solidFill>
                <a:latin typeface="Avenir"/>
                <a:ea typeface="Avenir"/>
                <a:cs typeface="Avenir"/>
                <a:sym typeface="Avenir"/>
              </a:rPr>
              <a:t>Logging Behaviors (Behaviors Page)</a:t>
            </a:r>
            <a:endParaRPr/>
          </a:p>
        </p:txBody>
      </p:sp>
      <p:sp>
        <p:nvSpPr>
          <p:cNvPr id="312" name="Google Shape;312;p25" descr="Rounded Rectangle 8"/>
          <p:cNvSpPr/>
          <p:nvPr/>
        </p:nvSpPr>
        <p:spPr>
          <a:xfrm>
            <a:off x="10494962" y="3167062"/>
            <a:ext cx="2317750" cy="1770062"/>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313" name="Google Shape;313;p25" descr="Left Arrow 13"/>
          <p:cNvSpPr/>
          <p:nvPr/>
        </p:nvSpPr>
        <p:spPr>
          <a:xfrm rot="8520000">
            <a:off x="8926512" y="4968875"/>
            <a:ext cx="1527175" cy="646112"/>
          </a:xfrm>
          <a:prstGeom prst="leftArrow">
            <a:avLst>
              <a:gd name="adj1" fmla="val 457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314" name="Google Shape;314;p25" descr="Rectangle 14"/>
          <p:cNvSpPr txBox="1"/>
          <p:nvPr/>
        </p:nvSpPr>
        <p:spPr>
          <a:xfrm>
            <a:off x="5119687" y="5853112"/>
            <a:ext cx="5200650" cy="14557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Calibri"/>
              <a:buNone/>
            </a:pPr>
            <a:r>
              <a:rPr lang="en-US" sz="3000" b="1" i="0" u="none">
                <a:solidFill>
                  <a:srgbClr val="0066FF"/>
                </a:solidFill>
                <a:latin typeface="Calibri"/>
                <a:ea typeface="Calibri"/>
                <a:cs typeface="Calibri"/>
                <a:sym typeface="Calibri"/>
              </a:rPr>
              <a:t>Click the gear icon to add a row below so that other behaviors can be added for other students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8"/>
        <p:cNvGrpSpPr/>
        <p:nvPr/>
      </p:nvGrpSpPr>
      <p:grpSpPr>
        <a:xfrm>
          <a:off x="0" y="0"/>
          <a:ext cx="0" cy="0"/>
          <a:chOff x="0" y="0"/>
          <a:chExt cx="0" cy="0"/>
        </a:xfrm>
      </p:grpSpPr>
      <p:sp>
        <p:nvSpPr>
          <p:cNvPr id="319" name="Google Shape;319;p26" descr="Title 1"/>
          <p:cNvSpPr txBox="1">
            <a:spLocks noGrp="1"/>
          </p:cNvSpPr>
          <p:nvPr>
            <p:ph type="title"/>
          </p:nvPr>
        </p:nvSpPr>
        <p:spPr>
          <a:xfrm>
            <a:off x="336550" y="-342900"/>
            <a:ext cx="11715750" cy="187166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900"/>
              <a:buFont typeface="Avenir"/>
              <a:buNone/>
            </a:pPr>
            <a:r>
              <a:rPr lang="en-US" sz="4900" b="1" i="0" u="none">
                <a:solidFill>
                  <a:srgbClr val="F5A052"/>
                </a:solidFill>
                <a:latin typeface="Avenir"/>
                <a:ea typeface="Avenir"/>
                <a:cs typeface="Avenir"/>
                <a:sym typeface="Avenir"/>
              </a:rPr>
              <a:t>Logging Behaviors (Behaviors Page)</a:t>
            </a:r>
            <a:endParaRPr/>
          </a:p>
        </p:txBody>
      </p:sp>
      <p:pic>
        <p:nvPicPr>
          <p:cNvPr id="320" name="Google Shape;320;p26" descr="Picture 3"/>
          <p:cNvPicPr preferRelativeResize="0"/>
          <p:nvPr/>
        </p:nvPicPr>
        <p:blipFill rotWithShape="1">
          <a:blip r:embed="rId3">
            <a:alphaModFix/>
          </a:blip>
          <a:srcRect/>
          <a:stretch/>
        </p:blipFill>
        <p:spPr>
          <a:xfrm>
            <a:off x="0" y="1425575"/>
            <a:ext cx="13004800" cy="69008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4"/>
        <p:cNvGrpSpPr/>
        <p:nvPr/>
      </p:nvGrpSpPr>
      <p:grpSpPr>
        <a:xfrm>
          <a:off x="0" y="0"/>
          <a:ext cx="0" cy="0"/>
          <a:chOff x="0" y="0"/>
          <a:chExt cx="0" cy="0"/>
        </a:xfrm>
      </p:grpSpPr>
      <p:pic>
        <p:nvPicPr>
          <p:cNvPr id="325" name="Google Shape;325;p27" descr="Picture 2"/>
          <p:cNvPicPr preferRelativeResize="0"/>
          <p:nvPr/>
        </p:nvPicPr>
        <p:blipFill rotWithShape="1">
          <a:blip r:embed="rId3">
            <a:alphaModFix/>
          </a:blip>
          <a:srcRect/>
          <a:stretch/>
        </p:blipFill>
        <p:spPr>
          <a:xfrm>
            <a:off x="0" y="1425575"/>
            <a:ext cx="13004800" cy="6900862"/>
          </a:xfrm>
          <a:prstGeom prst="rect">
            <a:avLst/>
          </a:prstGeom>
          <a:noFill/>
          <a:ln>
            <a:noFill/>
          </a:ln>
        </p:spPr>
      </p:pic>
      <p:pic>
        <p:nvPicPr>
          <p:cNvPr id="326" name="Google Shape;326;p27" descr="Picture 6"/>
          <p:cNvPicPr preferRelativeResize="0"/>
          <p:nvPr/>
        </p:nvPicPr>
        <p:blipFill rotWithShape="1">
          <a:blip r:embed="rId4">
            <a:alphaModFix/>
          </a:blip>
          <a:srcRect l="69897" t="77096"/>
          <a:stretch/>
        </p:blipFill>
        <p:spPr>
          <a:xfrm>
            <a:off x="8840787" y="8005762"/>
            <a:ext cx="3754437" cy="1255712"/>
          </a:xfrm>
          <a:prstGeom prst="rect">
            <a:avLst/>
          </a:prstGeom>
          <a:noFill/>
          <a:ln>
            <a:noFill/>
          </a:ln>
        </p:spPr>
      </p:pic>
      <p:sp>
        <p:nvSpPr>
          <p:cNvPr id="327" name="Google Shape;327;p27" descr="Title 1"/>
          <p:cNvSpPr txBox="1">
            <a:spLocks noGrp="1"/>
          </p:cNvSpPr>
          <p:nvPr>
            <p:ph type="title"/>
          </p:nvPr>
        </p:nvSpPr>
        <p:spPr>
          <a:xfrm>
            <a:off x="400050" y="230187"/>
            <a:ext cx="11099800" cy="77787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3900"/>
              <a:buFont typeface="Avenir"/>
              <a:buNone/>
            </a:pPr>
            <a:r>
              <a:rPr lang="en-US" sz="3900" b="1" i="0" u="none">
                <a:solidFill>
                  <a:srgbClr val="F5A052"/>
                </a:solidFill>
                <a:latin typeface="Avenir"/>
                <a:ea typeface="Avenir"/>
                <a:cs typeface="Avenir"/>
                <a:sym typeface="Avenir"/>
              </a:rPr>
              <a:t>Logging Behaviors (Behaviors Page)</a:t>
            </a:r>
            <a:endParaRPr/>
          </a:p>
        </p:txBody>
      </p:sp>
      <p:sp>
        <p:nvSpPr>
          <p:cNvPr id="328" name="Google Shape;328;p27" descr="Rounded Rectangle 9"/>
          <p:cNvSpPr/>
          <p:nvPr/>
        </p:nvSpPr>
        <p:spPr>
          <a:xfrm>
            <a:off x="8777287" y="7989887"/>
            <a:ext cx="3883025" cy="1406525"/>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329" name="Google Shape;329;p27" descr="Rounded Rectangle 10"/>
          <p:cNvSpPr/>
          <p:nvPr/>
        </p:nvSpPr>
        <p:spPr>
          <a:xfrm>
            <a:off x="12519025" y="1425575"/>
            <a:ext cx="396875" cy="32385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330" name="Google Shape;330;p27" descr="Rectangle 13"/>
          <p:cNvSpPr txBox="1"/>
          <p:nvPr/>
        </p:nvSpPr>
        <p:spPr>
          <a:xfrm>
            <a:off x="7546975" y="5427662"/>
            <a:ext cx="2587625" cy="16541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Click save after entering all info</a:t>
            </a:r>
            <a:endParaRPr/>
          </a:p>
        </p:txBody>
      </p:sp>
      <p:cxnSp>
        <p:nvCxnSpPr>
          <p:cNvPr id="331" name="Google Shape;331;p27" descr="Straight Arrow Connector 15"/>
          <p:cNvCxnSpPr/>
          <p:nvPr/>
        </p:nvCxnSpPr>
        <p:spPr>
          <a:xfrm rot="10800000" flipH="1">
            <a:off x="9269412" y="1930400"/>
            <a:ext cx="3022600" cy="3497262"/>
          </a:xfrm>
          <a:prstGeom prst="straightConnector1">
            <a:avLst/>
          </a:prstGeom>
          <a:noFill/>
          <a:ln w="92075" cap="flat" cmpd="sng">
            <a:solidFill>
              <a:srgbClr val="0066FF"/>
            </a:solidFill>
            <a:prstDash val="solid"/>
            <a:round/>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5"/>
        <p:cNvGrpSpPr/>
        <p:nvPr/>
      </p:nvGrpSpPr>
      <p:grpSpPr>
        <a:xfrm>
          <a:off x="0" y="0"/>
          <a:ext cx="0" cy="0"/>
          <a:chOff x="0" y="0"/>
          <a:chExt cx="0" cy="0"/>
        </a:xfrm>
      </p:grpSpPr>
      <p:pic>
        <p:nvPicPr>
          <p:cNvPr id="336" name="Google Shape;336;p28" descr="Picture 13"/>
          <p:cNvPicPr preferRelativeResize="0"/>
          <p:nvPr/>
        </p:nvPicPr>
        <p:blipFill rotWithShape="1">
          <a:blip r:embed="rId3">
            <a:alphaModFix/>
          </a:blip>
          <a:srcRect r="42076"/>
          <a:stretch/>
        </p:blipFill>
        <p:spPr>
          <a:xfrm>
            <a:off x="608012" y="1543050"/>
            <a:ext cx="11279187" cy="6959600"/>
          </a:xfrm>
          <a:prstGeom prst="rect">
            <a:avLst/>
          </a:prstGeom>
          <a:noFill/>
          <a:ln>
            <a:noFill/>
          </a:ln>
        </p:spPr>
      </p:pic>
      <p:sp>
        <p:nvSpPr>
          <p:cNvPr id="337" name="Google Shape;337;p28" descr="Title 1"/>
          <p:cNvSpPr txBox="1">
            <a:spLocks noGrp="1"/>
          </p:cNvSpPr>
          <p:nvPr>
            <p:ph type="title"/>
          </p:nvPr>
        </p:nvSpPr>
        <p:spPr>
          <a:xfrm>
            <a:off x="723900" y="-80962"/>
            <a:ext cx="11099800" cy="173355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Behaviors (Behaviors Page)</a:t>
            </a:r>
            <a:endParaRPr/>
          </a:p>
        </p:txBody>
      </p:sp>
      <p:sp>
        <p:nvSpPr>
          <p:cNvPr id="338" name="Google Shape;338;p28" descr="TextBox 16"/>
          <p:cNvSpPr txBox="1"/>
          <p:nvPr/>
        </p:nvSpPr>
        <p:spPr>
          <a:xfrm>
            <a:off x="6811962" y="4344987"/>
            <a:ext cx="5670550" cy="54625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Selecting a </a:t>
            </a:r>
            <a:r>
              <a:rPr lang="en-US" sz="3000" b="1" i="0" u="sng">
                <a:solidFill>
                  <a:srgbClr val="0066FF"/>
                </a:solidFill>
                <a:latin typeface="Avenir"/>
                <a:ea typeface="Avenir"/>
                <a:cs typeface="Avenir"/>
                <a:sym typeface="Avenir"/>
              </a:rPr>
              <a:t>group</a:t>
            </a:r>
            <a:r>
              <a:rPr lang="en-US" sz="3000" b="1" i="0" u="none">
                <a:solidFill>
                  <a:srgbClr val="0066FF"/>
                </a:solidFill>
                <a:latin typeface="Avenir"/>
                <a:ea typeface="Avenir"/>
                <a:cs typeface="Avenir"/>
                <a:sym typeface="Avenir"/>
              </a:rPr>
              <a:t> of students to receive behaviors:</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Pick a student group from the group menu to see a roster of every student in that group</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000"/>
              <a:buFont typeface="Helvetica Neue Light"/>
              <a:buNone/>
            </a:pPr>
            <a:endParaRPr sz="2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000"/>
              <a:buFont typeface="Helvetica Neue Light"/>
              <a:buNone/>
            </a:pPr>
            <a:endParaRPr sz="2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Groups usually refer to homerooms, but can include custom groups created by teachers or admin</a:t>
            </a:r>
            <a:endParaRPr/>
          </a:p>
        </p:txBody>
      </p:sp>
      <p:pic>
        <p:nvPicPr>
          <p:cNvPr id="339" name="Google Shape;339;p28" descr="Picture 2"/>
          <p:cNvPicPr preferRelativeResize="0"/>
          <p:nvPr/>
        </p:nvPicPr>
        <p:blipFill rotWithShape="1">
          <a:blip r:embed="rId4">
            <a:alphaModFix/>
          </a:blip>
          <a:srcRect/>
          <a:stretch/>
        </p:blipFill>
        <p:spPr>
          <a:xfrm>
            <a:off x="1443037" y="5337175"/>
            <a:ext cx="3400425" cy="3746500"/>
          </a:xfrm>
          <a:prstGeom prst="rect">
            <a:avLst/>
          </a:prstGeom>
          <a:noFill/>
          <a:ln>
            <a:noFill/>
          </a:ln>
        </p:spPr>
      </p:pic>
      <p:cxnSp>
        <p:nvCxnSpPr>
          <p:cNvPr id="340" name="Google Shape;340;p28" descr="Straight Arrow Connector 6"/>
          <p:cNvCxnSpPr/>
          <p:nvPr/>
        </p:nvCxnSpPr>
        <p:spPr>
          <a:xfrm flipH="1">
            <a:off x="4924425" y="5073650"/>
            <a:ext cx="1841500" cy="1587"/>
          </a:xfrm>
          <a:prstGeom prst="straightConnector1">
            <a:avLst/>
          </a:prstGeom>
          <a:noFill/>
          <a:ln w="92075" cap="flat" cmpd="sng">
            <a:solidFill>
              <a:srgbClr val="0066FF"/>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4"/>
        <p:cNvGrpSpPr/>
        <p:nvPr/>
      </p:nvGrpSpPr>
      <p:grpSpPr>
        <a:xfrm>
          <a:off x="0" y="0"/>
          <a:ext cx="0" cy="0"/>
          <a:chOff x="0" y="0"/>
          <a:chExt cx="0" cy="0"/>
        </a:xfrm>
      </p:grpSpPr>
      <p:pic>
        <p:nvPicPr>
          <p:cNvPr id="345" name="Google Shape;345;p29" descr="Picture 8"/>
          <p:cNvPicPr preferRelativeResize="0"/>
          <p:nvPr/>
        </p:nvPicPr>
        <p:blipFill rotWithShape="1">
          <a:blip r:embed="rId3">
            <a:alphaModFix/>
          </a:blip>
          <a:srcRect/>
          <a:stretch/>
        </p:blipFill>
        <p:spPr>
          <a:xfrm>
            <a:off x="431800" y="1425575"/>
            <a:ext cx="12117387" cy="7318375"/>
          </a:xfrm>
          <a:prstGeom prst="rect">
            <a:avLst/>
          </a:prstGeom>
          <a:noFill/>
          <a:ln>
            <a:noFill/>
          </a:ln>
        </p:spPr>
      </p:pic>
      <p:sp>
        <p:nvSpPr>
          <p:cNvPr id="346" name="Google Shape;346;p29" descr="Title 1"/>
          <p:cNvSpPr txBox="1">
            <a:spLocks noGrp="1"/>
          </p:cNvSpPr>
          <p:nvPr>
            <p:ph type="title"/>
          </p:nvPr>
        </p:nvSpPr>
        <p:spPr>
          <a:xfrm>
            <a:off x="147637" y="0"/>
            <a:ext cx="11722100" cy="12954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Logging Behaviors (Behaviors Page</a:t>
            </a:r>
            <a:r>
              <a:rPr lang="en-US" sz="6200" b="0" i="0" u="none">
                <a:solidFill>
                  <a:srgbClr val="F5A052"/>
                </a:solidFill>
                <a:latin typeface="Helvetica Neue"/>
                <a:ea typeface="Helvetica Neue"/>
                <a:cs typeface="Helvetica Neue"/>
                <a:sym typeface="Helvetica Neue"/>
              </a:rPr>
              <a:t>)</a:t>
            </a:r>
            <a:endParaRPr/>
          </a:p>
        </p:txBody>
      </p:sp>
      <p:sp>
        <p:nvSpPr>
          <p:cNvPr id="347" name="Google Shape;347;p29" descr="TextBox 7"/>
          <p:cNvSpPr txBox="1"/>
          <p:nvPr/>
        </p:nvSpPr>
        <p:spPr>
          <a:xfrm>
            <a:off x="7675562" y="3124200"/>
            <a:ext cx="3641725"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Every student in this group is listed now</a:t>
            </a:r>
            <a:endParaRPr/>
          </a:p>
        </p:txBody>
      </p:sp>
      <p:sp>
        <p:nvSpPr>
          <p:cNvPr id="348" name="Google Shape;348;p29" descr="TextBox 4"/>
          <p:cNvSpPr txBox="1"/>
          <p:nvPr/>
        </p:nvSpPr>
        <p:spPr>
          <a:xfrm>
            <a:off x="7675562" y="4414837"/>
            <a:ext cx="4860925" cy="16541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Can add zero, one, or multiple different behaviors to each student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3" descr="Title 1"/>
          <p:cNvSpPr txBox="1">
            <a:spLocks noGrp="1"/>
          </p:cNvSpPr>
          <p:nvPr>
            <p:ph type="title"/>
          </p:nvPr>
        </p:nvSpPr>
        <p:spPr>
          <a:xfrm>
            <a:off x="446087" y="-1587"/>
            <a:ext cx="11099800" cy="13573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200"/>
              <a:buFont typeface="Avenir"/>
              <a:buNone/>
            </a:pPr>
            <a:r>
              <a:rPr lang="en-US" sz="6200" b="1" i="0" u="none">
                <a:solidFill>
                  <a:srgbClr val="F5A052"/>
                </a:solidFill>
                <a:latin typeface="Avenir"/>
                <a:ea typeface="Avenir"/>
                <a:cs typeface="Avenir"/>
                <a:sym typeface="Avenir"/>
              </a:rPr>
              <a:t>The Student Page (Top Half)</a:t>
            </a:r>
            <a:endParaRPr/>
          </a:p>
        </p:txBody>
      </p:sp>
      <p:sp>
        <p:nvSpPr>
          <p:cNvPr id="65" name="Google Shape;65;p3" descr="Text Placeholder 6"/>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6" name="Google Shape;66;p3" descr="Text Placeholder 7"/>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7" name="Google Shape;67;p3" descr="Picture 3"/>
          <p:cNvPicPr preferRelativeResize="0"/>
          <p:nvPr/>
        </p:nvPicPr>
        <p:blipFill rotWithShape="1">
          <a:blip r:embed="rId3">
            <a:alphaModFix/>
          </a:blip>
          <a:srcRect/>
          <a:stretch/>
        </p:blipFill>
        <p:spPr>
          <a:xfrm>
            <a:off x="446087" y="1355725"/>
            <a:ext cx="12111037" cy="7991475"/>
          </a:xfrm>
          <a:prstGeom prst="rect">
            <a:avLst/>
          </a:prstGeom>
          <a:noFill/>
          <a:ln>
            <a:noFill/>
          </a:ln>
        </p:spPr>
      </p:pic>
      <p:pic>
        <p:nvPicPr>
          <p:cNvPr id="68" name="Google Shape;68;p3" descr="Picture 2"/>
          <p:cNvPicPr preferRelativeResize="0"/>
          <p:nvPr/>
        </p:nvPicPr>
        <p:blipFill rotWithShape="1">
          <a:blip r:embed="rId4">
            <a:alphaModFix/>
          </a:blip>
          <a:srcRect/>
          <a:stretch/>
        </p:blipFill>
        <p:spPr>
          <a:xfrm>
            <a:off x="711200" y="3048000"/>
            <a:ext cx="1136650" cy="1143000"/>
          </a:xfrm>
          <a:prstGeom prst="rect">
            <a:avLst/>
          </a:prstGeom>
          <a:noFill/>
          <a:ln>
            <a:noFill/>
          </a:ln>
        </p:spPr>
      </p:pic>
      <p:pic>
        <p:nvPicPr>
          <p:cNvPr id="69" name="Google Shape;69;p3" descr="Picture 10"/>
          <p:cNvPicPr preferRelativeResize="0"/>
          <p:nvPr/>
        </p:nvPicPr>
        <p:blipFill rotWithShape="1">
          <a:blip r:embed="rId5">
            <a:alphaModFix/>
          </a:blip>
          <a:srcRect/>
          <a:stretch/>
        </p:blipFill>
        <p:spPr>
          <a:xfrm>
            <a:off x="10426700" y="1393825"/>
            <a:ext cx="2130425" cy="1311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2"/>
        <p:cNvGrpSpPr/>
        <p:nvPr/>
      </p:nvGrpSpPr>
      <p:grpSpPr>
        <a:xfrm>
          <a:off x="0" y="0"/>
          <a:ext cx="0" cy="0"/>
          <a:chOff x="0" y="0"/>
          <a:chExt cx="0" cy="0"/>
        </a:xfrm>
      </p:grpSpPr>
      <p:pic>
        <p:nvPicPr>
          <p:cNvPr id="353" name="Google Shape;353;p30" descr="Picture 7"/>
          <p:cNvPicPr preferRelativeResize="0"/>
          <p:nvPr/>
        </p:nvPicPr>
        <p:blipFill rotWithShape="1">
          <a:blip r:embed="rId3">
            <a:alphaModFix/>
          </a:blip>
          <a:srcRect/>
          <a:stretch/>
        </p:blipFill>
        <p:spPr>
          <a:xfrm>
            <a:off x="157162" y="1655762"/>
            <a:ext cx="12631737" cy="4983162"/>
          </a:xfrm>
          <a:prstGeom prst="rect">
            <a:avLst/>
          </a:prstGeom>
          <a:noFill/>
          <a:ln>
            <a:noFill/>
          </a:ln>
        </p:spPr>
      </p:pic>
      <p:sp>
        <p:nvSpPr>
          <p:cNvPr id="354" name="Google Shape;354;p30" descr="Title 1"/>
          <p:cNvSpPr txBox="1">
            <a:spLocks noGrp="1"/>
          </p:cNvSpPr>
          <p:nvPr>
            <p:ph type="title"/>
          </p:nvPr>
        </p:nvSpPr>
        <p:spPr>
          <a:xfrm>
            <a:off x="260350" y="139700"/>
            <a:ext cx="12203112" cy="11557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Logging Behaviors (Behaviors Page)</a:t>
            </a:r>
            <a:endParaRPr/>
          </a:p>
        </p:txBody>
      </p:sp>
      <p:sp>
        <p:nvSpPr>
          <p:cNvPr id="355" name="Google Shape;355;p30" descr="Rounded Rectangle 9"/>
          <p:cNvSpPr/>
          <p:nvPr/>
        </p:nvSpPr>
        <p:spPr>
          <a:xfrm>
            <a:off x="11060112" y="1924050"/>
            <a:ext cx="1598612" cy="134778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356" name="Google Shape;356;p30" descr="Rectangle 10"/>
          <p:cNvSpPr txBox="1"/>
          <p:nvPr/>
        </p:nvSpPr>
        <p:spPr>
          <a:xfrm>
            <a:off x="5080000" y="1924050"/>
            <a:ext cx="5122862" cy="21732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Click the gear icon to apply this row’s behavior and comment to everyone below</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0"/>
        <p:cNvGrpSpPr/>
        <p:nvPr/>
      </p:nvGrpSpPr>
      <p:grpSpPr>
        <a:xfrm>
          <a:off x="0" y="0"/>
          <a:ext cx="0" cy="0"/>
          <a:chOff x="0" y="0"/>
          <a:chExt cx="0" cy="0"/>
        </a:xfrm>
      </p:grpSpPr>
      <p:pic>
        <p:nvPicPr>
          <p:cNvPr id="361" name="Google Shape;361;p31" descr="Picture 15"/>
          <p:cNvPicPr preferRelativeResize="0"/>
          <p:nvPr/>
        </p:nvPicPr>
        <p:blipFill rotWithShape="1">
          <a:blip r:embed="rId3">
            <a:alphaModFix/>
          </a:blip>
          <a:srcRect/>
          <a:stretch/>
        </p:blipFill>
        <p:spPr>
          <a:xfrm>
            <a:off x="157162" y="1655762"/>
            <a:ext cx="12715875" cy="5038725"/>
          </a:xfrm>
          <a:prstGeom prst="rect">
            <a:avLst/>
          </a:prstGeom>
          <a:noFill/>
          <a:ln>
            <a:noFill/>
          </a:ln>
        </p:spPr>
      </p:pic>
      <p:sp>
        <p:nvSpPr>
          <p:cNvPr id="362" name="Google Shape;362;p31" descr="Title 1"/>
          <p:cNvSpPr txBox="1">
            <a:spLocks noGrp="1"/>
          </p:cNvSpPr>
          <p:nvPr>
            <p:ph type="title"/>
          </p:nvPr>
        </p:nvSpPr>
        <p:spPr>
          <a:xfrm>
            <a:off x="260350" y="139700"/>
            <a:ext cx="12203112" cy="11557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Logging Behaviors (Behaviors Page)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6"/>
        <p:cNvGrpSpPr/>
        <p:nvPr/>
      </p:nvGrpSpPr>
      <p:grpSpPr>
        <a:xfrm>
          <a:off x="0" y="0"/>
          <a:ext cx="0" cy="0"/>
          <a:chOff x="0" y="0"/>
          <a:chExt cx="0" cy="0"/>
        </a:xfrm>
      </p:grpSpPr>
      <p:pic>
        <p:nvPicPr>
          <p:cNvPr id="367" name="Google Shape;367;p32" descr="Picture 6"/>
          <p:cNvPicPr preferRelativeResize="0"/>
          <p:nvPr/>
        </p:nvPicPr>
        <p:blipFill rotWithShape="1">
          <a:blip r:embed="rId3">
            <a:alphaModFix/>
          </a:blip>
          <a:srcRect/>
          <a:stretch/>
        </p:blipFill>
        <p:spPr>
          <a:xfrm>
            <a:off x="488950" y="1409700"/>
            <a:ext cx="12026900" cy="6934200"/>
          </a:xfrm>
          <a:prstGeom prst="rect">
            <a:avLst/>
          </a:prstGeom>
          <a:noFill/>
          <a:ln>
            <a:noFill/>
          </a:ln>
        </p:spPr>
      </p:pic>
      <p:sp>
        <p:nvSpPr>
          <p:cNvPr id="368" name="Google Shape;368;p32" descr="Title 1"/>
          <p:cNvSpPr txBox="1">
            <a:spLocks noGrp="1"/>
          </p:cNvSpPr>
          <p:nvPr>
            <p:ph type="title"/>
          </p:nvPr>
        </p:nvSpPr>
        <p:spPr>
          <a:xfrm>
            <a:off x="379412" y="239712"/>
            <a:ext cx="11633200" cy="12080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400"/>
              <a:buFont typeface="Avenir"/>
              <a:buNone/>
            </a:pPr>
            <a:r>
              <a:rPr lang="en-US" sz="4400" b="1" i="0" u="none">
                <a:solidFill>
                  <a:srgbClr val="F5A052"/>
                </a:solidFill>
                <a:latin typeface="Avenir"/>
                <a:ea typeface="Avenir"/>
                <a:cs typeface="Avenir"/>
                <a:sym typeface="Avenir"/>
              </a:rPr>
              <a:t>Logging Behaviors (Class Attendance Page)</a:t>
            </a:r>
            <a:endParaRPr/>
          </a:p>
        </p:txBody>
      </p:sp>
      <p:sp>
        <p:nvSpPr>
          <p:cNvPr id="369" name="Google Shape;369;p32" descr="TextBox 13"/>
          <p:cNvSpPr txBox="1"/>
          <p:nvPr/>
        </p:nvSpPr>
        <p:spPr>
          <a:xfrm>
            <a:off x="5670550" y="7143750"/>
            <a:ext cx="3643312" cy="9731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Calibri"/>
              <a:buNone/>
            </a:pPr>
            <a:r>
              <a:rPr lang="en-US" sz="3000" b="1" i="0" u="none">
                <a:solidFill>
                  <a:srgbClr val="0066FF"/>
                </a:solidFill>
                <a:latin typeface="Calibri"/>
                <a:ea typeface="Calibri"/>
                <a:cs typeface="Calibri"/>
                <a:sym typeface="Calibri"/>
              </a:rPr>
              <a:t>Click on either of the red or green boxes</a:t>
            </a:r>
            <a:endParaRPr/>
          </a:p>
        </p:txBody>
      </p:sp>
      <p:sp>
        <p:nvSpPr>
          <p:cNvPr id="370" name="Google Shape;370;p32" descr="Rounded Rectangle 14"/>
          <p:cNvSpPr/>
          <p:nvPr/>
        </p:nvSpPr>
        <p:spPr>
          <a:xfrm>
            <a:off x="882650" y="4794250"/>
            <a:ext cx="484187" cy="53975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cxnSp>
        <p:nvCxnSpPr>
          <p:cNvPr id="371" name="Google Shape;371;p32" descr="Straight Arrow Connector 15"/>
          <p:cNvCxnSpPr/>
          <p:nvPr/>
        </p:nvCxnSpPr>
        <p:spPr>
          <a:xfrm rot="10800000">
            <a:off x="1474787" y="5334000"/>
            <a:ext cx="4151312" cy="2001837"/>
          </a:xfrm>
          <a:prstGeom prst="straightConnector1">
            <a:avLst/>
          </a:prstGeom>
          <a:noFill/>
          <a:ln w="92075" cap="flat" cmpd="sng">
            <a:solidFill>
              <a:srgbClr val="0066FF"/>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5"/>
        <p:cNvGrpSpPr/>
        <p:nvPr/>
      </p:nvGrpSpPr>
      <p:grpSpPr>
        <a:xfrm>
          <a:off x="0" y="0"/>
          <a:ext cx="0" cy="0"/>
          <a:chOff x="0" y="0"/>
          <a:chExt cx="0" cy="0"/>
        </a:xfrm>
      </p:grpSpPr>
      <p:pic>
        <p:nvPicPr>
          <p:cNvPr id="376" name="Google Shape;376;p33" descr="Picture 2"/>
          <p:cNvPicPr preferRelativeResize="0"/>
          <p:nvPr/>
        </p:nvPicPr>
        <p:blipFill rotWithShape="1">
          <a:blip r:embed="rId3">
            <a:alphaModFix/>
          </a:blip>
          <a:srcRect/>
          <a:stretch/>
        </p:blipFill>
        <p:spPr>
          <a:xfrm>
            <a:off x="488950" y="1390650"/>
            <a:ext cx="12026900" cy="6972300"/>
          </a:xfrm>
          <a:prstGeom prst="rect">
            <a:avLst/>
          </a:prstGeom>
          <a:noFill/>
          <a:ln>
            <a:noFill/>
          </a:ln>
        </p:spPr>
      </p:pic>
      <p:sp>
        <p:nvSpPr>
          <p:cNvPr id="377" name="Google Shape;377;p33" descr="Title 1"/>
          <p:cNvSpPr txBox="1">
            <a:spLocks noGrp="1"/>
          </p:cNvSpPr>
          <p:nvPr>
            <p:ph type="title"/>
          </p:nvPr>
        </p:nvSpPr>
        <p:spPr>
          <a:xfrm>
            <a:off x="379412" y="239712"/>
            <a:ext cx="11633200" cy="12080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400"/>
              <a:buFont typeface="Avenir"/>
              <a:buNone/>
            </a:pPr>
            <a:r>
              <a:rPr lang="en-US" sz="4400" b="1" i="0" u="none">
                <a:solidFill>
                  <a:srgbClr val="F5A052"/>
                </a:solidFill>
                <a:latin typeface="Avenir"/>
                <a:ea typeface="Avenir"/>
                <a:cs typeface="Avenir"/>
                <a:sym typeface="Avenir"/>
              </a:rPr>
              <a:t>Logging Behaviors (Class Attendance Page)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1"/>
        <p:cNvGrpSpPr/>
        <p:nvPr/>
      </p:nvGrpSpPr>
      <p:grpSpPr>
        <a:xfrm>
          <a:off x="0" y="0"/>
          <a:ext cx="0" cy="0"/>
          <a:chOff x="0" y="0"/>
          <a:chExt cx="0" cy="0"/>
        </a:xfrm>
      </p:grpSpPr>
      <p:sp>
        <p:nvSpPr>
          <p:cNvPr id="382" name="Google Shape;382;p34" descr="Title 1"/>
          <p:cNvSpPr txBox="1">
            <a:spLocks noGrp="1"/>
          </p:cNvSpPr>
          <p:nvPr>
            <p:ph type="title"/>
          </p:nvPr>
        </p:nvSpPr>
        <p:spPr>
          <a:xfrm>
            <a:off x="558800" y="268287"/>
            <a:ext cx="11099800" cy="17891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000"/>
              <a:buFont typeface="Avenir"/>
              <a:buNone/>
            </a:pPr>
            <a:r>
              <a:rPr lang="en-US" sz="6000" b="1" i="0" u="none">
                <a:solidFill>
                  <a:srgbClr val="F5A052"/>
                </a:solidFill>
                <a:latin typeface="Avenir"/>
                <a:ea typeface="Avenir"/>
                <a:cs typeface="Avenir"/>
                <a:sym typeface="Avenir"/>
              </a:rPr>
              <a:t>Practice Time: Behaviors</a:t>
            </a:r>
            <a:endParaRPr/>
          </a:p>
        </p:txBody>
      </p:sp>
      <p:sp>
        <p:nvSpPr>
          <p:cNvPr id="383" name="Google Shape;383;p34"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384" name="Google Shape;384;p34"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385" name="Google Shape;385;p34" descr="TextBox 4"/>
          <p:cNvSpPr txBox="1"/>
          <p:nvPr/>
        </p:nvSpPr>
        <p:spPr>
          <a:xfrm>
            <a:off x="558800" y="1603375"/>
            <a:ext cx="11099800" cy="6459537"/>
          </a:xfrm>
          <a:prstGeom prst="rect">
            <a:avLst/>
          </a:prstGeom>
          <a:solidFill>
            <a:srgbClr val="FFFFFF"/>
          </a:solidFill>
          <a:ln>
            <a:noFill/>
          </a:ln>
        </p:spPr>
        <p:txBody>
          <a:bodyPr spcFirstLastPara="1" wrap="square" lIns="45700" tIns="45700" rIns="45700" bIns="45700" anchor="t" anchorCtr="0">
            <a:spAutoFit/>
          </a:bodyPr>
          <a:lstStyle/>
          <a:p>
            <a:pPr marL="411162" marR="0" lvl="0" indent="-411162" algn="l" rtl="0">
              <a:lnSpc>
                <a:spcPct val="110000"/>
              </a:lnSpc>
              <a:spcBef>
                <a:spcPts val="0"/>
              </a:spcBef>
              <a:spcAft>
                <a:spcPts val="0"/>
              </a:spcAft>
              <a:buClr>
                <a:srgbClr val="000000"/>
              </a:buClr>
              <a:buSzPts val="4000"/>
              <a:buFont typeface="Helvetica Neue Light"/>
              <a:buNone/>
            </a:pPr>
            <a:endParaRPr sz="4000" b="0" i="0" u="none">
              <a:solidFill>
                <a:srgbClr val="7F7F7F"/>
              </a:solidFill>
              <a:latin typeface="Avenir"/>
              <a:ea typeface="Avenir"/>
              <a:cs typeface="Avenir"/>
              <a:sym typeface="Avenir"/>
            </a:endParaRPr>
          </a:p>
          <a:p>
            <a:pPr marL="685800" marR="0" lvl="1" indent="-685800" algn="l" rtl="0">
              <a:lnSpc>
                <a:spcPct val="110000"/>
              </a:lnSpc>
              <a:spcBef>
                <a:spcPts val="0"/>
              </a:spcBef>
              <a:spcAft>
                <a:spcPts val="0"/>
              </a:spcAft>
              <a:buClr>
                <a:srgbClr val="7F7F7F"/>
              </a:buClr>
              <a:buSzPts val="3300"/>
              <a:buFont typeface="Arial"/>
              <a:buChar char="•"/>
            </a:pPr>
            <a:r>
              <a:rPr lang="en-US" sz="3300" b="0" i="0" u="none" strike="noStrike" cap="none">
                <a:solidFill>
                  <a:srgbClr val="7F7F7F"/>
                </a:solidFill>
                <a:latin typeface="Avenir"/>
                <a:ea typeface="Avenir"/>
                <a:cs typeface="Avenir"/>
                <a:sym typeface="Avenir"/>
              </a:rPr>
              <a:t>Log some behaviors for students and student groups via the </a:t>
            </a:r>
            <a:r>
              <a:rPr lang="en-US" sz="3300" b="0" i="1" u="none" strike="noStrike" cap="none">
                <a:solidFill>
                  <a:srgbClr val="7F7F7F"/>
                </a:solidFill>
                <a:latin typeface="Avenir"/>
                <a:ea typeface="Avenir"/>
                <a:cs typeface="Avenir"/>
                <a:sym typeface="Avenir"/>
              </a:rPr>
              <a:t>Behaviors</a:t>
            </a:r>
            <a:r>
              <a:rPr lang="en-US" sz="3300" b="0" i="0" u="none" strike="noStrike" cap="none">
                <a:solidFill>
                  <a:srgbClr val="7F7F7F"/>
                </a:solidFill>
                <a:latin typeface="Avenir"/>
                <a:ea typeface="Avenir"/>
                <a:cs typeface="Avenir"/>
                <a:sym typeface="Avenir"/>
              </a:rPr>
              <a:t> page.</a:t>
            </a:r>
            <a:endParaRPr sz="3300" b="0" i="0" u="none" strike="noStrike" cap="none">
              <a:solidFill>
                <a:srgbClr val="7F7F7F"/>
              </a:solidFill>
              <a:latin typeface="Avenir"/>
              <a:ea typeface="Avenir"/>
              <a:cs typeface="Avenir"/>
              <a:sym typeface="Avenir"/>
            </a:endParaRPr>
          </a:p>
          <a:p>
            <a:pPr marL="411162" marR="0" lvl="0" indent="-411162" algn="l" rtl="0">
              <a:lnSpc>
                <a:spcPct val="110000"/>
              </a:lnSpc>
              <a:spcBef>
                <a:spcPts val="0"/>
              </a:spcBef>
              <a:spcAft>
                <a:spcPts val="0"/>
              </a:spcAft>
              <a:buClr>
                <a:srgbClr val="000000"/>
              </a:buClr>
              <a:buSzPts val="3300"/>
              <a:buFont typeface="Helvetica Neue Light"/>
              <a:buNone/>
            </a:pPr>
            <a:endParaRPr sz="3300" b="0" i="0" u="none">
              <a:solidFill>
                <a:srgbClr val="7F7F7F"/>
              </a:solidFill>
              <a:latin typeface="Avenir"/>
              <a:ea typeface="Avenir"/>
              <a:cs typeface="Avenir"/>
              <a:sym typeface="Avenir"/>
            </a:endParaRPr>
          </a:p>
          <a:p>
            <a:pPr marL="411162" marR="0" lvl="0" indent="-411162" algn="l" rtl="0">
              <a:lnSpc>
                <a:spcPct val="110000"/>
              </a:lnSpc>
              <a:spcBef>
                <a:spcPts val="0"/>
              </a:spcBef>
              <a:spcAft>
                <a:spcPts val="0"/>
              </a:spcAft>
              <a:buClr>
                <a:srgbClr val="7F7F7F"/>
              </a:buClr>
              <a:buSzPts val="3300"/>
              <a:buFont typeface="Arial"/>
              <a:buChar char="•"/>
            </a:pPr>
            <a:r>
              <a:rPr lang="en-US" sz="3300" b="0" i="0" u="none">
                <a:solidFill>
                  <a:srgbClr val="7F7F7F"/>
                </a:solidFill>
                <a:latin typeface="Avenir"/>
                <a:ea typeface="Avenir"/>
                <a:cs typeface="Avenir"/>
                <a:sym typeface="Avenir"/>
              </a:rPr>
              <a:t>Log some behaviors for students via the </a:t>
            </a:r>
            <a:r>
              <a:rPr lang="en-US" sz="3300" b="0" i="1" u="none">
                <a:solidFill>
                  <a:srgbClr val="7F7F7F"/>
                </a:solidFill>
                <a:latin typeface="Avenir"/>
                <a:ea typeface="Avenir"/>
                <a:cs typeface="Avenir"/>
                <a:sym typeface="Avenir"/>
              </a:rPr>
              <a:t>Class Attendance</a:t>
            </a:r>
            <a:r>
              <a:rPr lang="en-US" sz="3300" b="0" i="0" u="none">
                <a:solidFill>
                  <a:srgbClr val="7F7F7F"/>
                </a:solidFill>
                <a:latin typeface="Avenir"/>
                <a:ea typeface="Avenir"/>
                <a:cs typeface="Avenir"/>
                <a:sym typeface="Avenir"/>
              </a:rPr>
              <a:t> page</a:t>
            </a:r>
            <a:endParaRPr sz="3300" b="0" i="0" u="none">
              <a:solidFill>
                <a:srgbClr val="7F7F7F"/>
              </a:solidFill>
              <a:latin typeface="Avenir"/>
              <a:ea typeface="Avenir"/>
              <a:cs typeface="Avenir"/>
              <a:sym typeface="Avenir"/>
            </a:endParaRPr>
          </a:p>
          <a:p>
            <a:pPr marL="411162" marR="0" lvl="0" indent="-201612" algn="l" rtl="0">
              <a:lnSpc>
                <a:spcPct val="110000"/>
              </a:lnSpc>
              <a:spcBef>
                <a:spcPts val="0"/>
              </a:spcBef>
              <a:spcAft>
                <a:spcPts val="0"/>
              </a:spcAft>
              <a:buClr>
                <a:srgbClr val="000000"/>
              </a:buClr>
              <a:buSzPts val="3300"/>
              <a:buFont typeface="Arial"/>
              <a:buNone/>
            </a:pPr>
            <a:endParaRPr sz="3300" b="0" i="0" u="none">
              <a:solidFill>
                <a:srgbClr val="7F7F7F"/>
              </a:solidFill>
              <a:latin typeface="Avenir"/>
              <a:ea typeface="Avenir"/>
              <a:cs typeface="Avenir"/>
              <a:sym typeface="Avenir"/>
            </a:endParaRPr>
          </a:p>
          <a:p>
            <a:pPr marL="411162" marR="0" lvl="0" indent="-411162" algn="l" rtl="0">
              <a:lnSpc>
                <a:spcPct val="110000"/>
              </a:lnSpc>
              <a:spcBef>
                <a:spcPts val="0"/>
              </a:spcBef>
              <a:spcAft>
                <a:spcPts val="0"/>
              </a:spcAft>
              <a:buClr>
                <a:srgbClr val="7F7F7F"/>
              </a:buClr>
              <a:buSzPts val="3300"/>
              <a:buFont typeface="Arial"/>
              <a:buChar char="•"/>
            </a:pPr>
            <a:r>
              <a:rPr lang="en-US" sz="3300" b="0" i="0" u="none">
                <a:solidFill>
                  <a:srgbClr val="7F7F7F"/>
                </a:solidFill>
                <a:latin typeface="Avenir"/>
                <a:ea typeface="Avenir"/>
                <a:cs typeface="Avenir"/>
                <a:sym typeface="Avenir"/>
              </a:rPr>
              <a:t>As a bonus, remember the name of a student you logged a behavior for and then go check out the record on their student page!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9"/>
        <p:cNvGrpSpPr/>
        <p:nvPr/>
      </p:nvGrpSpPr>
      <p:grpSpPr>
        <a:xfrm>
          <a:off x="0" y="0"/>
          <a:ext cx="0" cy="0"/>
          <a:chOff x="0" y="0"/>
          <a:chExt cx="0" cy="0"/>
        </a:xfrm>
      </p:grpSpPr>
      <p:sp>
        <p:nvSpPr>
          <p:cNvPr id="390" name="Google Shape;390;p35" descr="Title 1"/>
          <p:cNvSpPr txBox="1">
            <a:spLocks noGrp="1"/>
          </p:cNvSpPr>
          <p:nvPr>
            <p:ph type="title"/>
          </p:nvPr>
        </p:nvSpPr>
        <p:spPr>
          <a:xfrm>
            <a:off x="952500" y="4025900"/>
            <a:ext cx="11099800" cy="2159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53C0AB"/>
              </a:buClr>
              <a:buSzPts val="5900"/>
              <a:buFont typeface="Avenir"/>
              <a:buNone/>
            </a:pPr>
            <a:r>
              <a:rPr lang="en-US" sz="5900" b="1" i="0" u="none">
                <a:solidFill>
                  <a:srgbClr val="53C0AB"/>
                </a:solidFill>
                <a:latin typeface="Avenir"/>
                <a:ea typeface="Avenir"/>
                <a:cs typeface="Avenir"/>
                <a:sym typeface="Avenir"/>
              </a:rPr>
              <a:t>Questions about logging behaviors?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4"/>
        <p:cNvGrpSpPr/>
        <p:nvPr/>
      </p:nvGrpSpPr>
      <p:grpSpPr>
        <a:xfrm>
          <a:off x="0" y="0"/>
          <a:ext cx="0" cy="0"/>
          <a:chOff x="0" y="0"/>
          <a:chExt cx="0" cy="0"/>
        </a:xfrm>
      </p:grpSpPr>
      <p:sp>
        <p:nvSpPr>
          <p:cNvPr id="395" name="Google Shape;395;p36" descr="Title 1"/>
          <p:cNvSpPr txBox="1">
            <a:spLocks noGrp="1"/>
          </p:cNvSpPr>
          <p:nvPr>
            <p:ph type="title"/>
          </p:nvPr>
        </p:nvSpPr>
        <p:spPr>
          <a:xfrm>
            <a:off x="558800" y="495300"/>
            <a:ext cx="11099800" cy="1143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000"/>
              <a:buFont typeface="Avenir"/>
              <a:buNone/>
            </a:pPr>
            <a:r>
              <a:rPr lang="en-US" sz="6000" b="1" i="0" u="none">
                <a:solidFill>
                  <a:srgbClr val="F5A052"/>
                </a:solidFill>
                <a:latin typeface="Avenir"/>
                <a:ea typeface="Avenir"/>
                <a:cs typeface="Avenir"/>
                <a:sym typeface="Avenir"/>
              </a:rPr>
              <a:t>Logging Communications</a:t>
            </a:r>
            <a:endParaRPr/>
          </a:p>
        </p:txBody>
      </p:sp>
      <p:sp>
        <p:nvSpPr>
          <p:cNvPr id="396" name="Google Shape;396;p36" descr="Text Placeholder 3"/>
          <p:cNvSpPr txBox="1">
            <a:spLocks noGrp="1"/>
          </p:cNvSpPr>
          <p:nvPr>
            <p:ph type="body" idx="1"/>
          </p:nvPr>
        </p:nvSpPr>
        <p:spPr>
          <a:xfrm>
            <a:off x="952500" y="3289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397" name="Google Shape;397;p36" descr="TextBox 6"/>
          <p:cNvSpPr txBox="1"/>
          <p:nvPr/>
        </p:nvSpPr>
        <p:spPr>
          <a:xfrm>
            <a:off x="558800" y="2355850"/>
            <a:ext cx="12115800" cy="3971100"/>
          </a:xfrm>
          <a:prstGeom prst="rect">
            <a:avLst/>
          </a:prstGeom>
          <a:solidFill>
            <a:srgbClr val="FFFFFF"/>
          </a:solidFill>
          <a:ln>
            <a:noFill/>
          </a:ln>
        </p:spPr>
        <p:txBody>
          <a:bodyPr spcFirstLastPara="1" wrap="square" lIns="45700" tIns="45700" rIns="45700" bIns="45700" anchor="t" anchorCtr="0">
            <a:spAutoFit/>
          </a:bodyPr>
          <a:lstStyle/>
          <a:p>
            <a:pPr marL="465137" marR="0" lvl="0" indent="-465137"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Personalized calls </a:t>
            </a:r>
            <a:r>
              <a:rPr lang="en-US" sz="3600">
                <a:solidFill>
                  <a:srgbClr val="7F7F7F"/>
                </a:solidFill>
                <a:latin typeface="Noto Sans Symbols"/>
                <a:ea typeface="Noto Sans Symbols"/>
                <a:cs typeface="Noto Sans Symbols"/>
                <a:sym typeface="Noto Sans Symbols"/>
              </a:rPr>
              <a:t>=</a:t>
            </a:r>
            <a:r>
              <a:rPr lang="en-US" sz="3600" b="0" i="0" u="none">
                <a:solidFill>
                  <a:srgbClr val="7F7F7F"/>
                </a:solidFill>
                <a:latin typeface="Noto Sans Symbols"/>
                <a:ea typeface="Noto Sans Symbols"/>
                <a:cs typeface="Noto Sans Symbols"/>
                <a:sym typeface="Noto Sans Symbols"/>
              </a:rPr>
              <a:t> </a:t>
            </a:r>
            <a:r>
              <a:rPr lang="en-US" sz="3600" b="0" i="0" u="none">
                <a:solidFill>
                  <a:srgbClr val="7F7F7F"/>
                </a:solidFill>
                <a:latin typeface="Avenir"/>
                <a:ea typeface="Avenir"/>
                <a:cs typeface="Avenir"/>
                <a:sym typeface="Avenir"/>
              </a:rPr>
              <a:t>better attendance!</a:t>
            </a:r>
            <a:endParaRPr sz="3600" b="0" i="0" u="none">
              <a:solidFill>
                <a:srgbClr val="7F7F7F"/>
              </a:solidFill>
              <a:latin typeface="Avenir"/>
              <a:ea typeface="Avenir"/>
              <a:cs typeface="Avenir"/>
              <a:sym typeface="Avenir"/>
            </a:endParaRPr>
          </a:p>
          <a:p>
            <a:pPr marL="465137" marR="0" lvl="0" indent="-465137"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Specific expectations about when/how often to contact families may vary by school</a:t>
            </a:r>
            <a:endParaRPr sz="3600" b="0" i="0" u="none">
              <a:solidFill>
                <a:srgbClr val="7F7F7F"/>
              </a:solidFill>
              <a:latin typeface="Avenir"/>
              <a:ea typeface="Avenir"/>
              <a:cs typeface="Avenir"/>
              <a:sym typeface="Avenir"/>
            </a:endParaRPr>
          </a:p>
          <a:p>
            <a:pPr marL="465137" marR="0" lvl="0" indent="-465137"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Whatever communications you do make should be logged… Why?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1"/>
        <p:cNvGrpSpPr/>
        <p:nvPr/>
      </p:nvGrpSpPr>
      <p:grpSpPr>
        <a:xfrm>
          <a:off x="0" y="0"/>
          <a:ext cx="0" cy="0"/>
          <a:chOff x="0" y="0"/>
          <a:chExt cx="0" cy="0"/>
        </a:xfrm>
      </p:grpSpPr>
      <p:sp>
        <p:nvSpPr>
          <p:cNvPr id="402" name="Google Shape;402;p37" descr="Title 1"/>
          <p:cNvSpPr txBox="1">
            <a:spLocks noGrp="1"/>
          </p:cNvSpPr>
          <p:nvPr>
            <p:ph type="title"/>
          </p:nvPr>
        </p:nvSpPr>
        <p:spPr>
          <a:xfrm>
            <a:off x="558800" y="152400"/>
            <a:ext cx="11099800" cy="15494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200"/>
              <a:buFont typeface="Avenir"/>
              <a:buNone/>
            </a:pPr>
            <a:r>
              <a:rPr lang="en-US" sz="6200" b="1" i="0" u="none">
                <a:solidFill>
                  <a:srgbClr val="F5A052"/>
                </a:solidFill>
                <a:latin typeface="Avenir"/>
                <a:ea typeface="Avenir"/>
                <a:cs typeface="Avenir"/>
                <a:sym typeface="Avenir"/>
              </a:rPr>
              <a:t>Logging Communications</a:t>
            </a:r>
            <a:endParaRPr/>
          </a:p>
        </p:txBody>
      </p:sp>
      <p:sp>
        <p:nvSpPr>
          <p:cNvPr id="403" name="Google Shape;403;p37" descr="Text Placeholder 3"/>
          <p:cNvSpPr txBox="1">
            <a:spLocks noGrp="1"/>
          </p:cNvSpPr>
          <p:nvPr>
            <p:ph type="body" idx="1"/>
          </p:nvPr>
        </p:nvSpPr>
        <p:spPr>
          <a:xfrm>
            <a:off x="952500" y="3289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404" name="Google Shape;404;p37" descr="TextBox 6"/>
          <p:cNvSpPr txBox="1"/>
          <p:nvPr/>
        </p:nvSpPr>
        <p:spPr>
          <a:xfrm>
            <a:off x="558800" y="2311400"/>
            <a:ext cx="12115800" cy="5219700"/>
          </a:xfrm>
          <a:prstGeom prst="rect">
            <a:avLst/>
          </a:prstGeom>
          <a:solidFill>
            <a:srgbClr val="FFFFFF"/>
          </a:solidFill>
          <a:ln>
            <a:noFill/>
          </a:ln>
        </p:spPr>
        <p:txBody>
          <a:bodyPr spcFirstLastPara="1" wrap="square" lIns="45700" tIns="45700" rIns="45700" bIns="45700" anchor="t" anchorCtr="0">
            <a:spAutoFit/>
          </a:bodyPr>
          <a:lstStyle/>
          <a:p>
            <a:pPr marL="277812" marR="0" lvl="0" indent="-277812" algn="l" rtl="0">
              <a:lnSpc>
                <a:spcPct val="110000"/>
              </a:lnSpc>
              <a:spcBef>
                <a:spcPts val="0"/>
              </a:spcBef>
              <a:spcAft>
                <a:spcPts val="0"/>
              </a:spcAft>
              <a:buClr>
                <a:srgbClr val="7F7F7F"/>
              </a:buClr>
              <a:buSzPts val="4600"/>
              <a:buFont typeface="Avenir"/>
              <a:buNone/>
            </a:pPr>
            <a:r>
              <a:rPr lang="en-US" sz="4600" b="0" i="0" u="none">
                <a:solidFill>
                  <a:srgbClr val="7F7F7F"/>
                </a:solidFill>
                <a:latin typeface="Avenir"/>
                <a:ea typeface="Avenir"/>
                <a:cs typeface="Avenir"/>
                <a:sym typeface="Avenir"/>
              </a:rPr>
              <a:t>Why it’s important to log communications you have with families:</a:t>
            </a:r>
            <a:endParaRPr sz="4600" b="0" i="0" u="none">
              <a:solidFill>
                <a:srgbClr val="7F7F7F"/>
              </a:solidFill>
              <a:latin typeface="Avenir"/>
              <a:ea typeface="Avenir"/>
              <a:cs typeface="Avenir"/>
              <a:sym typeface="Avenir"/>
            </a:endParaRPr>
          </a:p>
          <a:p>
            <a:pPr marL="277812" marR="0" lvl="0" indent="-277812" algn="l" rtl="0">
              <a:lnSpc>
                <a:spcPct val="110000"/>
              </a:lnSpc>
              <a:spcBef>
                <a:spcPts val="0"/>
              </a:spcBef>
              <a:spcAft>
                <a:spcPts val="0"/>
              </a:spcAft>
              <a:buClr>
                <a:srgbClr val="000000"/>
              </a:buClr>
              <a:buSzPts val="4600"/>
              <a:buFont typeface="Helvetica Neue Light"/>
              <a:buNone/>
            </a:pPr>
            <a:endParaRPr sz="4600" b="0" i="0" u="none">
              <a:solidFill>
                <a:srgbClr val="7F7F7F"/>
              </a:solidFill>
              <a:latin typeface="Avenir"/>
              <a:ea typeface="Avenir"/>
              <a:cs typeface="Avenir"/>
              <a:sym typeface="Avenir"/>
            </a:endParaRPr>
          </a:p>
          <a:p>
            <a:pPr marL="277812" marR="0" lvl="0" indent="-277812"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If it isn’t logged, it didn’t happen (truancy, retention)</a:t>
            </a:r>
            <a:endParaRPr sz="3600" b="0" i="0" u="none">
              <a:solidFill>
                <a:srgbClr val="7F7F7F"/>
              </a:solidFill>
              <a:latin typeface="Avenir"/>
              <a:ea typeface="Avenir"/>
              <a:cs typeface="Avenir"/>
              <a:sym typeface="Avenir"/>
            </a:endParaRPr>
          </a:p>
          <a:p>
            <a:pPr marL="277812" marR="0" lvl="0" indent="-277812"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Make sure all families receive regular calls</a:t>
            </a:r>
            <a:endParaRPr sz="3600" b="0" i="0" u="none">
              <a:solidFill>
                <a:srgbClr val="7F7F7F"/>
              </a:solidFill>
              <a:latin typeface="Avenir"/>
              <a:ea typeface="Avenir"/>
              <a:cs typeface="Avenir"/>
              <a:sym typeface="Avenir"/>
            </a:endParaRPr>
          </a:p>
          <a:p>
            <a:pPr marL="277812" marR="0" lvl="0" indent="-277812"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Track ratio of positive to negative calls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p38" descr="Title 1"/>
          <p:cNvSpPr txBox="1">
            <a:spLocks noGrp="1"/>
          </p:cNvSpPr>
          <p:nvPr>
            <p:ph type="title"/>
          </p:nvPr>
        </p:nvSpPr>
        <p:spPr>
          <a:xfrm>
            <a:off x="268287" y="0"/>
            <a:ext cx="11099800" cy="14478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Communications</a:t>
            </a:r>
            <a:endParaRPr/>
          </a:p>
        </p:txBody>
      </p:sp>
      <p:sp>
        <p:nvSpPr>
          <p:cNvPr id="410" name="Google Shape;410;p38"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411" name="Google Shape;411;p38"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412" name="Google Shape;412;p38" descr="Picture 8"/>
          <p:cNvPicPr preferRelativeResize="0"/>
          <p:nvPr/>
        </p:nvPicPr>
        <p:blipFill rotWithShape="1">
          <a:blip r:embed="rId3">
            <a:alphaModFix/>
          </a:blip>
          <a:srcRect/>
          <a:stretch/>
        </p:blipFill>
        <p:spPr>
          <a:xfrm>
            <a:off x="268287" y="1447800"/>
            <a:ext cx="12466637" cy="7662862"/>
          </a:xfrm>
          <a:prstGeom prst="rect">
            <a:avLst/>
          </a:prstGeom>
          <a:noFill/>
          <a:ln>
            <a:noFill/>
          </a:ln>
        </p:spPr>
      </p:pic>
      <p:pic>
        <p:nvPicPr>
          <p:cNvPr id="413" name="Google Shape;413;p38" descr="Picture 5"/>
          <p:cNvPicPr preferRelativeResize="0"/>
          <p:nvPr/>
        </p:nvPicPr>
        <p:blipFill rotWithShape="1">
          <a:blip r:embed="rId4">
            <a:alphaModFix/>
          </a:blip>
          <a:srcRect/>
          <a:stretch/>
        </p:blipFill>
        <p:spPr>
          <a:xfrm>
            <a:off x="2768600" y="1676400"/>
            <a:ext cx="1743075" cy="3543300"/>
          </a:xfrm>
          <a:prstGeom prst="rect">
            <a:avLst/>
          </a:prstGeom>
          <a:noFill/>
          <a:ln>
            <a:noFill/>
          </a:ln>
        </p:spPr>
      </p:pic>
      <p:sp>
        <p:nvSpPr>
          <p:cNvPr id="414" name="Google Shape;414;p38" descr="Rounded Rectangle 15"/>
          <p:cNvSpPr/>
          <p:nvPr/>
        </p:nvSpPr>
        <p:spPr>
          <a:xfrm>
            <a:off x="2616200" y="1676400"/>
            <a:ext cx="1981200" cy="36576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15" name="Google Shape;415;p38" descr="Left Arrow 16"/>
          <p:cNvSpPr/>
          <p:nvPr/>
        </p:nvSpPr>
        <p:spPr>
          <a:xfrm>
            <a:off x="4702175" y="3810000"/>
            <a:ext cx="914400" cy="533400"/>
          </a:xfrm>
          <a:prstGeom prst="leftArrow">
            <a:avLst>
              <a:gd name="adj1" fmla="val 6300"/>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16" name="Google Shape;416;p38" descr="TextBox 17"/>
          <p:cNvSpPr txBox="1"/>
          <p:nvPr/>
        </p:nvSpPr>
        <p:spPr>
          <a:xfrm>
            <a:off x="5765800" y="3505200"/>
            <a:ext cx="4456112"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Hover over Culture</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Click </a:t>
            </a:r>
            <a:r>
              <a:rPr lang="en-US" sz="3000" b="1" i="0" u="sng">
                <a:solidFill>
                  <a:srgbClr val="0066FF"/>
                </a:solidFill>
                <a:latin typeface="Avenir"/>
                <a:ea typeface="Avenir"/>
                <a:cs typeface="Avenir"/>
                <a:sym typeface="Avenir"/>
              </a:rPr>
              <a:t>Communication</a:t>
            </a:r>
            <a:endParaRPr/>
          </a:p>
        </p:txBody>
      </p:sp>
      <p:pic>
        <p:nvPicPr>
          <p:cNvPr id="417" name="Google Shape;417;p38" descr="Picture 6"/>
          <p:cNvPicPr preferRelativeResize="0"/>
          <p:nvPr/>
        </p:nvPicPr>
        <p:blipFill rotWithShape="1">
          <a:blip r:embed="rId5">
            <a:alphaModFix/>
          </a:blip>
          <a:srcRect/>
          <a:stretch/>
        </p:blipFill>
        <p:spPr>
          <a:xfrm>
            <a:off x="10553700" y="1562100"/>
            <a:ext cx="2057400" cy="1346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1"/>
        <p:cNvGrpSpPr/>
        <p:nvPr/>
      </p:nvGrpSpPr>
      <p:grpSpPr>
        <a:xfrm>
          <a:off x="0" y="0"/>
          <a:ext cx="0" cy="0"/>
          <a:chOff x="0" y="0"/>
          <a:chExt cx="0" cy="0"/>
        </a:xfrm>
      </p:grpSpPr>
      <p:sp>
        <p:nvSpPr>
          <p:cNvPr id="422" name="Google Shape;422;p39" descr="Title 1"/>
          <p:cNvSpPr txBox="1">
            <a:spLocks noGrp="1"/>
          </p:cNvSpPr>
          <p:nvPr>
            <p:ph type="title"/>
          </p:nvPr>
        </p:nvSpPr>
        <p:spPr>
          <a:xfrm>
            <a:off x="681037" y="22225"/>
            <a:ext cx="10688637" cy="10795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Communications</a:t>
            </a:r>
            <a:endParaRPr/>
          </a:p>
        </p:txBody>
      </p:sp>
      <p:pic>
        <p:nvPicPr>
          <p:cNvPr id="423" name="Google Shape;423;p39" descr="Picture 2"/>
          <p:cNvPicPr preferRelativeResize="0"/>
          <p:nvPr/>
        </p:nvPicPr>
        <p:blipFill rotWithShape="1">
          <a:blip r:embed="rId3">
            <a:alphaModFix/>
          </a:blip>
          <a:srcRect/>
          <a:stretch/>
        </p:blipFill>
        <p:spPr>
          <a:xfrm>
            <a:off x="1633537" y="1101725"/>
            <a:ext cx="9736137" cy="8421687"/>
          </a:xfrm>
          <a:prstGeom prst="rect">
            <a:avLst/>
          </a:prstGeom>
          <a:noFill/>
          <a:ln>
            <a:noFill/>
          </a:ln>
        </p:spPr>
      </p:pic>
      <p:pic>
        <p:nvPicPr>
          <p:cNvPr id="424" name="Google Shape;424;p39" descr="Picture 6"/>
          <p:cNvPicPr preferRelativeResize="0"/>
          <p:nvPr/>
        </p:nvPicPr>
        <p:blipFill rotWithShape="1">
          <a:blip r:embed="rId4">
            <a:alphaModFix/>
          </a:blip>
          <a:srcRect/>
          <a:stretch/>
        </p:blipFill>
        <p:spPr>
          <a:xfrm>
            <a:off x="9725025" y="1200150"/>
            <a:ext cx="1644650" cy="1111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
        <p:cNvGrpSpPr/>
        <p:nvPr/>
      </p:nvGrpSpPr>
      <p:grpSpPr>
        <a:xfrm>
          <a:off x="0" y="0"/>
          <a:ext cx="0" cy="0"/>
          <a:chOff x="0" y="0"/>
          <a:chExt cx="0" cy="0"/>
        </a:xfrm>
      </p:grpSpPr>
      <p:pic>
        <p:nvPicPr>
          <p:cNvPr id="74" name="Google Shape;74;p4" descr="Picture 6"/>
          <p:cNvPicPr preferRelativeResize="0"/>
          <p:nvPr/>
        </p:nvPicPr>
        <p:blipFill rotWithShape="1">
          <a:blip r:embed="rId3">
            <a:alphaModFix/>
          </a:blip>
          <a:srcRect/>
          <a:stretch/>
        </p:blipFill>
        <p:spPr>
          <a:xfrm>
            <a:off x="236537" y="1790700"/>
            <a:ext cx="12530137" cy="7772400"/>
          </a:xfrm>
          <a:prstGeom prst="rect">
            <a:avLst/>
          </a:prstGeom>
          <a:noFill/>
          <a:ln>
            <a:noFill/>
          </a:ln>
        </p:spPr>
      </p:pic>
      <p:sp>
        <p:nvSpPr>
          <p:cNvPr id="75" name="Google Shape;75;p4" descr="Title 1"/>
          <p:cNvSpPr txBox="1">
            <a:spLocks noGrp="1"/>
          </p:cNvSpPr>
          <p:nvPr>
            <p:ph type="title"/>
          </p:nvPr>
        </p:nvSpPr>
        <p:spPr>
          <a:xfrm>
            <a:off x="509587" y="0"/>
            <a:ext cx="11099800" cy="2159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800"/>
              <a:buFont typeface="Avenir"/>
              <a:buNone/>
            </a:pPr>
            <a:r>
              <a:rPr lang="en-US" sz="5800" b="1" i="0" u="none">
                <a:solidFill>
                  <a:srgbClr val="F5A052"/>
                </a:solidFill>
                <a:latin typeface="Avenir"/>
                <a:ea typeface="Avenir"/>
                <a:cs typeface="Avenir"/>
                <a:sym typeface="Avenir"/>
              </a:rPr>
              <a:t>The Student Page (Bottom Half)</a:t>
            </a:r>
            <a:endParaRPr/>
          </a:p>
        </p:txBody>
      </p:sp>
      <p:sp>
        <p:nvSpPr>
          <p:cNvPr id="76" name="Google Shape;76;p4" descr="Text Placeholder 3"/>
          <p:cNvSpPr txBox="1">
            <a:spLocks noGrp="1"/>
          </p:cNvSpPr>
          <p:nvPr>
            <p:ph type="body" idx="1"/>
          </p:nvPr>
        </p:nvSpPr>
        <p:spPr>
          <a:xfrm>
            <a:off x="952500" y="3289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pic>
        <p:nvPicPr>
          <p:cNvPr id="77" name="Google Shape;77;p4" descr="Picture 11"/>
          <p:cNvPicPr preferRelativeResize="0"/>
          <p:nvPr/>
        </p:nvPicPr>
        <p:blipFill rotWithShape="1">
          <a:blip r:embed="rId4">
            <a:alphaModFix/>
          </a:blip>
          <a:srcRect/>
          <a:stretch/>
        </p:blipFill>
        <p:spPr>
          <a:xfrm>
            <a:off x="10312400" y="1293812"/>
            <a:ext cx="2019300" cy="476250"/>
          </a:xfrm>
          <a:prstGeom prst="rect">
            <a:avLst/>
          </a:prstGeom>
          <a:noFill/>
          <a:ln>
            <a:noFill/>
          </a:ln>
        </p:spPr>
      </p:pic>
      <p:sp>
        <p:nvSpPr>
          <p:cNvPr id="78" name="Google Shape;78;p4" descr="Rounded Rectangle 13"/>
          <p:cNvSpPr/>
          <p:nvPr/>
        </p:nvSpPr>
        <p:spPr>
          <a:xfrm>
            <a:off x="10160000" y="1257300"/>
            <a:ext cx="2286000" cy="5334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9" name="Google Shape;79;p4" descr="Oval 15"/>
          <p:cNvSpPr/>
          <p:nvPr/>
        </p:nvSpPr>
        <p:spPr>
          <a:xfrm>
            <a:off x="3149600" y="2438400"/>
            <a:ext cx="381000" cy="381000"/>
          </a:xfrm>
          <a:prstGeom prst="ellipse">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0" name="Google Shape;80;p4" descr="TextBox 16"/>
          <p:cNvSpPr txBox="1"/>
          <p:nvPr/>
        </p:nvSpPr>
        <p:spPr>
          <a:xfrm>
            <a:off x="3879850" y="7467600"/>
            <a:ext cx="1624012"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Filter records</a:t>
            </a:r>
            <a:endParaRPr/>
          </a:p>
        </p:txBody>
      </p:sp>
      <p:sp>
        <p:nvSpPr>
          <p:cNvPr id="81" name="Google Shape;81;p4" descr="TextBox 17"/>
          <p:cNvSpPr txBox="1"/>
          <p:nvPr/>
        </p:nvSpPr>
        <p:spPr>
          <a:xfrm>
            <a:off x="6661150" y="7162800"/>
            <a:ext cx="2182812"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Download records</a:t>
            </a:r>
            <a:endParaRPr/>
          </a:p>
        </p:txBody>
      </p:sp>
      <p:sp>
        <p:nvSpPr>
          <p:cNvPr id="82" name="Google Shape;82;p4" descr="TextBox 18"/>
          <p:cNvSpPr txBox="1"/>
          <p:nvPr/>
        </p:nvSpPr>
        <p:spPr>
          <a:xfrm>
            <a:off x="9823450" y="7467600"/>
            <a:ext cx="1739900"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Print records</a:t>
            </a:r>
            <a:endParaRPr/>
          </a:p>
        </p:txBody>
      </p:sp>
      <p:cxnSp>
        <p:nvCxnSpPr>
          <p:cNvPr id="83" name="Google Shape;83;p4" descr="Straight Arrow Connector 20"/>
          <p:cNvCxnSpPr/>
          <p:nvPr/>
        </p:nvCxnSpPr>
        <p:spPr>
          <a:xfrm rot="10800000">
            <a:off x="3452812" y="6551612"/>
            <a:ext cx="571500" cy="990600"/>
          </a:xfrm>
          <a:prstGeom prst="straightConnector1">
            <a:avLst/>
          </a:prstGeom>
          <a:noFill/>
          <a:ln w="57150" cap="flat" cmpd="sng">
            <a:solidFill>
              <a:srgbClr val="0066FF"/>
            </a:solidFill>
            <a:prstDash val="solid"/>
            <a:round/>
            <a:headEnd type="none" w="sm" len="sm"/>
            <a:tailEnd type="triangle" w="med" len="med"/>
          </a:ln>
        </p:spPr>
      </p:cxnSp>
      <p:cxnSp>
        <p:nvCxnSpPr>
          <p:cNvPr id="84" name="Google Shape;84;p4" descr="Straight Arrow Connector 22"/>
          <p:cNvCxnSpPr/>
          <p:nvPr/>
        </p:nvCxnSpPr>
        <p:spPr>
          <a:xfrm rot="10800000">
            <a:off x="3529012" y="2819400"/>
            <a:ext cx="3259137" cy="4410075"/>
          </a:xfrm>
          <a:prstGeom prst="straightConnector1">
            <a:avLst/>
          </a:prstGeom>
          <a:noFill/>
          <a:ln w="57150" cap="flat" cmpd="sng">
            <a:solidFill>
              <a:srgbClr val="0066FF"/>
            </a:solidFill>
            <a:prstDash val="solid"/>
            <a:round/>
            <a:headEnd type="none" w="sm" len="sm"/>
            <a:tailEnd type="triangle" w="med" len="med"/>
          </a:ln>
        </p:spPr>
      </p:cxnSp>
      <p:cxnSp>
        <p:nvCxnSpPr>
          <p:cNvPr id="85" name="Google Shape;85;p4" descr="Straight Arrow Connector 24"/>
          <p:cNvCxnSpPr/>
          <p:nvPr/>
        </p:nvCxnSpPr>
        <p:spPr>
          <a:xfrm rot="10800000" flipH="1">
            <a:off x="10310812" y="1858962"/>
            <a:ext cx="838200" cy="5662612"/>
          </a:xfrm>
          <a:prstGeom prst="straightConnector1">
            <a:avLst/>
          </a:prstGeom>
          <a:noFill/>
          <a:ln w="57150" cap="flat" cmpd="sng">
            <a:solidFill>
              <a:srgbClr val="0066FF"/>
            </a:solidFill>
            <a:prstDash val="solid"/>
            <a:round/>
            <a:headEnd type="none" w="sm" len="sm"/>
            <a:tailEnd type="triangle" w="med" len="med"/>
          </a:ln>
        </p:spPr>
      </p:cxnSp>
      <p:pic>
        <p:nvPicPr>
          <p:cNvPr id="86" name="Google Shape;86;p4" descr="Picture 5"/>
          <p:cNvPicPr preferRelativeResize="0"/>
          <p:nvPr/>
        </p:nvPicPr>
        <p:blipFill rotWithShape="1">
          <a:blip r:embed="rId5">
            <a:alphaModFix/>
          </a:blip>
          <a:srcRect/>
          <a:stretch/>
        </p:blipFill>
        <p:spPr>
          <a:xfrm>
            <a:off x="952500" y="2859087"/>
            <a:ext cx="2501900" cy="846137"/>
          </a:xfrm>
          <a:prstGeom prst="rect">
            <a:avLst/>
          </a:prstGeom>
          <a:noFill/>
          <a:ln>
            <a:noFill/>
          </a:ln>
        </p:spPr>
      </p:pic>
      <p:sp>
        <p:nvSpPr>
          <p:cNvPr id="87" name="Google Shape;87;p4" descr="Rounded Rectangle 12"/>
          <p:cNvSpPr/>
          <p:nvPr/>
        </p:nvSpPr>
        <p:spPr>
          <a:xfrm>
            <a:off x="787400" y="2819400"/>
            <a:ext cx="2743200" cy="37338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sp>
        <p:nvSpPr>
          <p:cNvPr id="429" name="Google Shape;429;p40" descr="Title 1"/>
          <p:cNvSpPr txBox="1">
            <a:spLocks noGrp="1"/>
          </p:cNvSpPr>
          <p:nvPr>
            <p:ph type="title"/>
          </p:nvPr>
        </p:nvSpPr>
        <p:spPr>
          <a:xfrm>
            <a:off x="558800" y="88900"/>
            <a:ext cx="11099800" cy="11303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Communications</a:t>
            </a:r>
            <a:endParaRPr/>
          </a:p>
        </p:txBody>
      </p:sp>
      <p:sp>
        <p:nvSpPr>
          <p:cNvPr id="430" name="Google Shape;430;p40" descr="Text Placeholder 9"/>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431" name="Google Shape;431;p40" descr="Text Placeholder 10"/>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432" name="Google Shape;432;p40" descr="Picture 2"/>
          <p:cNvPicPr preferRelativeResize="0"/>
          <p:nvPr/>
        </p:nvPicPr>
        <p:blipFill rotWithShape="1">
          <a:blip r:embed="rId3">
            <a:alphaModFix/>
          </a:blip>
          <a:srcRect t="24113"/>
          <a:stretch/>
        </p:blipFill>
        <p:spPr>
          <a:xfrm>
            <a:off x="330200" y="1217612"/>
            <a:ext cx="12449175" cy="8172450"/>
          </a:xfrm>
          <a:prstGeom prst="rect">
            <a:avLst/>
          </a:prstGeom>
          <a:noFill/>
          <a:ln>
            <a:noFill/>
          </a:ln>
        </p:spPr>
      </p:pic>
      <p:pic>
        <p:nvPicPr>
          <p:cNvPr id="433" name="Google Shape;433;p40" descr="Picture 3"/>
          <p:cNvPicPr preferRelativeResize="0"/>
          <p:nvPr/>
        </p:nvPicPr>
        <p:blipFill rotWithShape="1">
          <a:blip r:embed="rId4">
            <a:alphaModFix/>
          </a:blip>
          <a:srcRect/>
          <a:stretch/>
        </p:blipFill>
        <p:spPr>
          <a:xfrm>
            <a:off x="863600" y="8077200"/>
            <a:ext cx="2362200" cy="1185862"/>
          </a:xfrm>
          <a:prstGeom prst="rect">
            <a:avLst/>
          </a:prstGeom>
          <a:noFill/>
          <a:ln>
            <a:noFill/>
          </a:ln>
        </p:spPr>
      </p:pic>
      <p:sp>
        <p:nvSpPr>
          <p:cNvPr id="434" name="Google Shape;434;p40" descr="Rounded Rectangle 4"/>
          <p:cNvSpPr/>
          <p:nvPr/>
        </p:nvSpPr>
        <p:spPr>
          <a:xfrm>
            <a:off x="558800" y="3276600"/>
            <a:ext cx="2921000" cy="611505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35" name="Google Shape;435;p40" descr="TextBox 5"/>
          <p:cNvSpPr txBox="1"/>
          <p:nvPr/>
        </p:nvSpPr>
        <p:spPr>
          <a:xfrm>
            <a:off x="4906962" y="3871912"/>
            <a:ext cx="4454525" cy="39528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800"/>
              <a:buFont typeface="Avenir"/>
              <a:buNone/>
            </a:pPr>
            <a:r>
              <a:rPr lang="en-US" sz="2800" b="1" i="0" u="none">
                <a:solidFill>
                  <a:srgbClr val="0066FF"/>
                </a:solidFill>
                <a:latin typeface="Avenir"/>
                <a:ea typeface="Avenir"/>
                <a:cs typeface="Avenir"/>
                <a:sym typeface="Avenir"/>
              </a:rPr>
              <a:t>Filters to display previous communication logs for all students in this school</a:t>
            </a:r>
            <a:endParaRPr sz="28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800"/>
              <a:buFont typeface="Helvetica Neue Light"/>
              <a:buNone/>
            </a:pPr>
            <a:endParaRPr sz="28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2800"/>
              <a:buFont typeface="Avenir"/>
              <a:buNone/>
            </a:pPr>
            <a:r>
              <a:rPr lang="en-US" sz="2800" b="1" i="0" u="none">
                <a:solidFill>
                  <a:srgbClr val="0066FF"/>
                </a:solidFill>
                <a:latin typeface="Avenir"/>
                <a:ea typeface="Avenir"/>
                <a:cs typeface="Avenir"/>
                <a:sym typeface="Avenir"/>
              </a:rPr>
              <a:t>Go to Communications tab of student page to view records for one student</a:t>
            </a:r>
            <a:endParaRPr/>
          </a:p>
        </p:txBody>
      </p:sp>
      <p:sp>
        <p:nvSpPr>
          <p:cNvPr id="436" name="Google Shape;436;p40" descr="TextBox 6"/>
          <p:cNvSpPr txBox="1"/>
          <p:nvPr/>
        </p:nvSpPr>
        <p:spPr>
          <a:xfrm>
            <a:off x="4906962" y="7772400"/>
            <a:ext cx="4454525" cy="10556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800"/>
              <a:buFont typeface="Avenir"/>
              <a:buNone/>
            </a:pPr>
            <a:r>
              <a:rPr lang="en-US" sz="2800" b="1" i="0" u="none">
                <a:solidFill>
                  <a:srgbClr val="0066FF"/>
                </a:solidFill>
                <a:latin typeface="Avenir"/>
                <a:ea typeface="Avenir"/>
                <a:cs typeface="Avenir"/>
                <a:sym typeface="Avenir"/>
              </a:rPr>
              <a:t>Hover over date slider and adjust or pick date range</a:t>
            </a:r>
            <a:endParaRPr/>
          </a:p>
        </p:txBody>
      </p:sp>
      <p:sp>
        <p:nvSpPr>
          <p:cNvPr id="437" name="Google Shape;437;p40" descr="Left Arrow 7"/>
          <p:cNvSpPr/>
          <p:nvPr/>
        </p:nvSpPr>
        <p:spPr>
          <a:xfrm>
            <a:off x="3708400" y="4554537"/>
            <a:ext cx="914400" cy="533400"/>
          </a:xfrm>
          <a:prstGeom prst="leftArrow">
            <a:avLst>
              <a:gd name="adj1" fmla="val 6300"/>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38" name="Google Shape;438;p40" descr="Left Arrow 8"/>
          <p:cNvSpPr/>
          <p:nvPr/>
        </p:nvSpPr>
        <p:spPr>
          <a:xfrm>
            <a:off x="3644900" y="8012112"/>
            <a:ext cx="914400" cy="533400"/>
          </a:xfrm>
          <a:prstGeom prst="leftArrow">
            <a:avLst>
              <a:gd name="adj1" fmla="val 6300"/>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2"/>
        <p:cNvGrpSpPr/>
        <p:nvPr/>
      </p:nvGrpSpPr>
      <p:grpSpPr>
        <a:xfrm>
          <a:off x="0" y="0"/>
          <a:ext cx="0" cy="0"/>
          <a:chOff x="0" y="0"/>
          <a:chExt cx="0" cy="0"/>
        </a:xfrm>
      </p:grpSpPr>
      <p:sp>
        <p:nvSpPr>
          <p:cNvPr id="443" name="Google Shape;443;p41" descr="Title 1"/>
          <p:cNvSpPr txBox="1">
            <a:spLocks noGrp="1"/>
          </p:cNvSpPr>
          <p:nvPr>
            <p:ph type="title"/>
          </p:nvPr>
        </p:nvSpPr>
        <p:spPr>
          <a:xfrm>
            <a:off x="765175" y="38100"/>
            <a:ext cx="10690225" cy="135572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Communications</a:t>
            </a:r>
            <a:endParaRPr/>
          </a:p>
        </p:txBody>
      </p:sp>
      <p:sp>
        <p:nvSpPr>
          <p:cNvPr id="444" name="Google Shape;444;p41"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445" name="Google Shape;445;p41" descr="Text Placeholder 4"/>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446" name="Google Shape;446;p41" descr="Picture 3"/>
          <p:cNvPicPr preferRelativeResize="0"/>
          <p:nvPr/>
        </p:nvPicPr>
        <p:blipFill rotWithShape="1">
          <a:blip r:embed="rId3">
            <a:alphaModFix/>
          </a:blip>
          <a:srcRect b="26658"/>
          <a:stretch/>
        </p:blipFill>
        <p:spPr>
          <a:xfrm>
            <a:off x="382587" y="1370012"/>
            <a:ext cx="12238037" cy="7686675"/>
          </a:xfrm>
          <a:prstGeom prst="rect">
            <a:avLst/>
          </a:prstGeom>
          <a:noFill/>
          <a:ln>
            <a:noFill/>
          </a:ln>
        </p:spPr>
      </p:pic>
      <p:sp>
        <p:nvSpPr>
          <p:cNvPr id="447" name="Google Shape;447;p41" descr="TextBox 5"/>
          <p:cNvSpPr txBox="1"/>
          <p:nvPr/>
        </p:nvSpPr>
        <p:spPr>
          <a:xfrm>
            <a:off x="7461250" y="1393825"/>
            <a:ext cx="5113337" cy="16541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To log a new communication, select a student or group of students</a:t>
            </a:r>
            <a:endParaRPr/>
          </a:p>
        </p:txBody>
      </p:sp>
      <p:pic>
        <p:nvPicPr>
          <p:cNvPr id="448" name="Google Shape;448;p41" descr="Picture 6"/>
          <p:cNvPicPr preferRelativeResize="0"/>
          <p:nvPr/>
        </p:nvPicPr>
        <p:blipFill rotWithShape="1">
          <a:blip r:embed="rId4">
            <a:alphaModFix/>
          </a:blip>
          <a:srcRect/>
          <a:stretch/>
        </p:blipFill>
        <p:spPr>
          <a:xfrm>
            <a:off x="930275" y="2132012"/>
            <a:ext cx="5559425" cy="2527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2"/>
        <p:cNvGrpSpPr/>
        <p:nvPr/>
      </p:nvGrpSpPr>
      <p:grpSpPr>
        <a:xfrm>
          <a:off x="0" y="0"/>
          <a:ext cx="0" cy="0"/>
          <a:chOff x="0" y="0"/>
          <a:chExt cx="0" cy="0"/>
        </a:xfrm>
      </p:grpSpPr>
      <p:sp>
        <p:nvSpPr>
          <p:cNvPr id="453" name="Google Shape;453;p42" descr="Title 1"/>
          <p:cNvSpPr txBox="1">
            <a:spLocks noGrp="1"/>
          </p:cNvSpPr>
          <p:nvPr>
            <p:ph type="title"/>
          </p:nvPr>
        </p:nvSpPr>
        <p:spPr>
          <a:xfrm>
            <a:off x="649287" y="139700"/>
            <a:ext cx="11099800" cy="12319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Communications</a:t>
            </a:r>
            <a:endParaRPr/>
          </a:p>
        </p:txBody>
      </p:sp>
      <p:sp>
        <p:nvSpPr>
          <p:cNvPr id="454" name="Google Shape;454;p42"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455" name="Google Shape;455;p42" descr="Text Placeholder 4"/>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456" name="Google Shape;456;p42" descr="Picture 3"/>
          <p:cNvPicPr preferRelativeResize="0"/>
          <p:nvPr/>
        </p:nvPicPr>
        <p:blipFill rotWithShape="1">
          <a:blip r:embed="rId3">
            <a:alphaModFix/>
          </a:blip>
          <a:srcRect b="26658"/>
          <a:stretch/>
        </p:blipFill>
        <p:spPr>
          <a:xfrm>
            <a:off x="382587" y="1370012"/>
            <a:ext cx="12238037" cy="7686675"/>
          </a:xfrm>
          <a:prstGeom prst="rect">
            <a:avLst/>
          </a:prstGeom>
          <a:noFill/>
          <a:ln>
            <a:noFill/>
          </a:ln>
        </p:spPr>
      </p:pic>
      <p:pic>
        <p:nvPicPr>
          <p:cNvPr id="457" name="Google Shape;457;p42" descr="Picture 6"/>
          <p:cNvPicPr preferRelativeResize="0"/>
          <p:nvPr/>
        </p:nvPicPr>
        <p:blipFill rotWithShape="1">
          <a:blip r:embed="rId4">
            <a:alphaModFix/>
          </a:blip>
          <a:srcRect/>
          <a:stretch/>
        </p:blipFill>
        <p:spPr>
          <a:xfrm>
            <a:off x="649287" y="1371600"/>
            <a:ext cx="11704637" cy="1797050"/>
          </a:xfrm>
          <a:prstGeom prst="rect">
            <a:avLst/>
          </a:prstGeom>
          <a:noFill/>
          <a:ln>
            <a:noFill/>
          </a:ln>
        </p:spPr>
      </p:pic>
      <p:sp>
        <p:nvSpPr>
          <p:cNvPr id="458" name="Google Shape;458;p42" descr="Rounded Rectangle 7"/>
          <p:cNvSpPr/>
          <p:nvPr/>
        </p:nvSpPr>
        <p:spPr>
          <a:xfrm>
            <a:off x="6578600" y="1905000"/>
            <a:ext cx="685800" cy="6858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59" name="Google Shape;459;p42" descr="TextBox 9"/>
          <p:cNvSpPr txBox="1"/>
          <p:nvPr/>
        </p:nvSpPr>
        <p:spPr>
          <a:xfrm>
            <a:off x="8434387" y="1939925"/>
            <a:ext cx="3779837"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Click to start a new log</a:t>
            </a:r>
            <a:endParaRPr/>
          </a:p>
        </p:txBody>
      </p:sp>
      <p:sp>
        <p:nvSpPr>
          <p:cNvPr id="460" name="Google Shape;460;p42" descr="Left Arrow 10"/>
          <p:cNvSpPr/>
          <p:nvPr/>
        </p:nvSpPr>
        <p:spPr>
          <a:xfrm>
            <a:off x="7531100" y="1982787"/>
            <a:ext cx="738187" cy="468312"/>
          </a:xfrm>
          <a:prstGeom prst="leftArrow">
            <a:avLst>
              <a:gd name="adj1" fmla="val 6831"/>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4"/>
        <p:cNvGrpSpPr/>
        <p:nvPr/>
      </p:nvGrpSpPr>
      <p:grpSpPr>
        <a:xfrm>
          <a:off x="0" y="0"/>
          <a:ext cx="0" cy="0"/>
          <a:chOff x="0" y="0"/>
          <a:chExt cx="0" cy="0"/>
        </a:xfrm>
      </p:grpSpPr>
      <p:pic>
        <p:nvPicPr>
          <p:cNvPr id="465" name="Google Shape;465;p43" descr="Picture 2"/>
          <p:cNvPicPr preferRelativeResize="0"/>
          <p:nvPr/>
        </p:nvPicPr>
        <p:blipFill rotWithShape="1">
          <a:blip r:embed="rId3">
            <a:alphaModFix/>
          </a:blip>
          <a:srcRect/>
          <a:stretch/>
        </p:blipFill>
        <p:spPr>
          <a:xfrm>
            <a:off x="517525" y="1389062"/>
            <a:ext cx="11968162" cy="8212137"/>
          </a:xfrm>
          <a:prstGeom prst="rect">
            <a:avLst/>
          </a:prstGeom>
          <a:noFill/>
          <a:ln>
            <a:noFill/>
          </a:ln>
        </p:spPr>
      </p:pic>
      <p:sp>
        <p:nvSpPr>
          <p:cNvPr id="466" name="Google Shape;466;p43" descr="Title 1"/>
          <p:cNvSpPr txBox="1">
            <a:spLocks noGrp="1"/>
          </p:cNvSpPr>
          <p:nvPr>
            <p:ph type="title"/>
          </p:nvPr>
        </p:nvSpPr>
        <p:spPr>
          <a:xfrm>
            <a:off x="560387" y="152400"/>
            <a:ext cx="11099800" cy="10414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Communications</a:t>
            </a:r>
            <a:endParaRPr/>
          </a:p>
        </p:txBody>
      </p:sp>
      <p:sp>
        <p:nvSpPr>
          <p:cNvPr id="467" name="Google Shape;467;p43" descr="Rounded Rectangle 7"/>
          <p:cNvSpPr/>
          <p:nvPr/>
        </p:nvSpPr>
        <p:spPr>
          <a:xfrm>
            <a:off x="7683500" y="4038600"/>
            <a:ext cx="2903537" cy="3006725"/>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68" name="Google Shape;468;p43" descr="TextBox 9"/>
          <p:cNvSpPr txBox="1"/>
          <p:nvPr/>
        </p:nvSpPr>
        <p:spPr>
          <a:xfrm>
            <a:off x="6750050" y="1376362"/>
            <a:ext cx="3959225" cy="6111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Be sure to click save</a:t>
            </a:r>
            <a:endParaRPr/>
          </a:p>
        </p:txBody>
      </p:sp>
      <p:sp>
        <p:nvSpPr>
          <p:cNvPr id="469" name="Google Shape;469;p43" descr="Left Arrow 10"/>
          <p:cNvSpPr/>
          <p:nvPr/>
        </p:nvSpPr>
        <p:spPr>
          <a:xfrm rot="10800000">
            <a:off x="10922000" y="1462087"/>
            <a:ext cx="738187" cy="468312"/>
          </a:xfrm>
          <a:prstGeom prst="leftArrow">
            <a:avLst>
              <a:gd name="adj1" fmla="val 6831"/>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470" name="Google Shape;470;p43" descr="Picture 5"/>
          <p:cNvPicPr preferRelativeResize="0"/>
          <p:nvPr/>
        </p:nvPicPr>
        <p:blipFill rotWithShape="1">
          <a:blip r:embed="rId4">
            <a:alphaModFix/>
          </a:blip>
          <a:srcRect/>
          <a:stretch/>
        </p:blipFill>
        <p:spPr>
          <a:xfrm>
            <a:off x="1168400" y="4648200"/>
            <a:ext cx="2409825" cy="273050"/>
          </a:xfrm>
          <a:prstGeom prst="rect">
            <a:avLst/>
          </a:prstGeom>
          <a:noFill/>
          <a:ln>
            <a:noFill/>
          </a:ln>
        </p:spPr>
      </p:pic>
      <p:pic>
        <p:nvPicPr>
          <p:cNvPr id="471" name="Google Shape;471;p43" descr="Picture 11"/>
          <p:cNvPicPr preferRelativeResize="0"/>
          <p:nvPr/>
        </p:nvPicPr>
        <p:blipFill rotWithShape="1">
          <a:blip r:embed="rId5">
            <a:alphaModFix/>
          </a:blip>
          <a:srcRect/>
          <a:stretch/>
        </p:blipFill>
        <p:spPr>
          <a:xfrm>
            <a:off x="1174750" y="6324600"/>
            <a:ext cx="1592262" cy="246062"/>
          </a:xfrm>
          <a:prstGeom prst="rect">
            <a:avLst/>
          </a:prstGeom>
          <a:noFill/>
          <a:ln>
            <a:noFill/>
          </a:ln>
        </p:spPr>
      </p:pic>
      <p:pic>
        <p:nvPicPr>
          <p:cNvPr id="472" name="Google Shape;472;p43" descr="Picture 12"/>
          <p:cNvPicPr preferRelativeResize="0"/>
          <p:nvPr/>
        </p:nvPicPr>
        <p:blipFill rotWithShape="1">
          <a:blip r:embed="rId6">
            <a:alphaModFix/>
          </a:blip>
          <a:srcRect/>
          <a:stretch/>
        </p:blipFill>
        <p:spPr>
          <a:xfrm>
            <a:off x="1778000" y="5394325"/>
            <a:ext cx="508000" cy="457200"/>
          </a:xfrm>
          <a:prstGeom prst="rect">
            <a:avLst/>
          </a:prstGeom>
          <a:noFill/>
          <a:ln>
            <a:noFill/>
          </a:ln>
        </p:spPr>
      </p:pic>
      <p:pic>
        <p:nvPicPr>
          <p:cNvPr id="473" name="Google Shape;473;p43" descr="Picture 14"/>
          <p:cNvPicPr preferRelativeResize="0"/>
          <p:nvPr/>
        </p:nvPicPr>
        <p:blipFill rotWithShape="1">
          <a:blip r:embed="rId7">
            <a:alphaModFix/>
          </a:blip>
          <a:srcRect/>
          <a:stretch/>
        </p:blipFill>
        <p:spPr>
          <a:xfrm>
            <a:off x="1174750" y="7162800"/>
            <a:ext cx="1574800" cy="255587"/>
          </a:xfrm>
          <a:prstGeom prst="rect">
            <a:avLst/>
          </a:prstGeom>
          <a:noFill/>
          <a:ln>
            <a:noFill/>
          </a:ln>
        </p:spPr>
      </p:pic>
      <p:pic>
        <p:nvPicPr>
          <p:cNvPr id="474" name="Google Shape;474;p43" descr="Picture 15"/>
          <p:cNvPicPr preferRelativeResize="0"/>
          <p:nvPr/>
        </p:nvPicPr>
        <p:blipFill rotWithShape="1">
          <a:blip r:embed="rId8">
            <a:alphaModFix/>
          </a:blip>
          <a:srcRect/>
          <a:stretch/>
        </p:blipFill>
        <p:spPr>
          <a:xfrm>
            <a:off x="1168400" y="8004175"/>
            <a:ext cx="1974850" cy="228600"/>
          </a:xfrm>
          <a:prstGeom prst="rect">
            <a:avLst/>
          </a:prstGeom>
          <a:noFill/>
          <a:ln>
            <a:noFill/>
          </a:ln>
        </p:spPr>
      </p:pic>
      <p:pic>
        <p:nvPicPr>
          <p:cNvPr id="475" name="Google Shape;475;p43" descr="Picture 16"/>
          <p:cNvPicPr preferRelativeResize="0"/>
          <p:nvPr/>
        </p:nvPicPr>
        <p:blipFill rotWithShape="1">
          <a:blip r:embed="rId9">
            <a:alphaModFix/>
          </a:blip>
          <a:srcRect/>
          <a:stretch/>
        </p:blipFill>
        <p:spPr>
          <a:xfrm>
            <a:off x="1168400" y="8820150"/>
            <a:ext cx="3863975" cy="228600"/>
          </a:xfrm>
          <a:prstGeom prst="rect">
            <a:avLst/>
          </a:prstGeom>
          <a:noFill/>
          <a:ln>
            <a:noFill/>
          </a:ln>
        </p:spPr>
      </p:pic>
      <p:pic>
        <p:nvPicPr>
          <p:cNvPr id="476" name="Google Shape;476;p43" descr="Picture 18"/>
          <p:cNvPicPr preferRelativeResize="0"/>
          <p:nvPr/>
        </p:nvPicPr>
        <p:blipFill rotWithShape="1">
          <a:blip r:embed="rId10">
            <a:alphaModFix/>
          </a:blip>
          <a:srcRect/>
          <a:stretch/>
        </p:blipFill>
        <p:spPr>
          <a:xfrm>
            <a:off x="8102600" y="5302250"/>
            <a:ext cx="784225" cy="184150"/>
          </a:xfrm>
          <a:prstGeom prst="rect">
            <a:avLst/>
          </a:prstGeom>
          <a:noFill/>
          <a:ln>
            <a:noFill/>
          </a:ln>
        </p:spPr>
      </p:pic>
      <p:sp>
        <p:nvSpPr>
          <p:cNvPr id="477" name="Google Shape;477;p43" descr="TextBox 19"/>
          <p:cNvSpPr txBox="1"/>
          <p:nvPr/>
        </p:nvSpPr>
        <p:spPr>
          <a:xfrm>
            <a:off x="3803650" y="3609975"/>
            <a:ext cx="3452812" cy="16541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Fill in information about the communication</a:t>
            </a:r>
            <a:endParaRPr/>
          </a:p>
        </p:txBody>
      </p:sp>
      <p:sp>
        <p:nvSpPr>
          <p:cNvPr id="478" name="Google Shape;478;p43" descr="TextBox 20"/>
          <p:cNvSpPr txBox="1"/>
          <p:nvPr/>
        </p:nvSpPr>
        <p:spPr>
          <a:xfrm>
            <a:off x="7537450" y="7150100"/>
            <a:ext cx="4481512" cy="21732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Confirm date &amp; time of the communication (defaults to current date &amp; time)</a:t>
            </a:r>
            <a:endParaRPr/>
          </a:p>
        </p:txBody>
      </p:sp>
      <p:sp>
        <p:nvSpPr>
          <p:cNvPr id="479" name="Google Shape;479;p43" descr="Rounded Rectangle 21"/>
          <p:cNvSpPr/>
          <p:nvPr/>
        </p:nvSpPr>
        <p:spPr>
          <a:xfrm>
            <a:off x="11896725" y="1371600"/>
            <a:ext cx="547687" cy="54768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3"/>
        <p:cNvGrpSpPr/>
        <p:nvPr/>
      </p:nvGrpSpPr>
      <p:grpSpPr>
        <a:xfrm>
          <a:off x="0" y="0"/>
          <a:ext cx="0" cy="0"/>
          <a:chOff x="0" y="0"/>
          <a:chExt cx="0" cy="0"/>
        </a:xfrm>
      </p:grpSpPr>
      <p:sp>
        <p:nvSpPr>
          <p:cNvPr id="484" name="Google Shape;484;p44" descr="Title 1"/>
          <p:cNvSpPr txBox="1">
            <a:spLocks noGrp="1"/>
          </p:cNvSpPr>
          <p:nvPr>
            <p:ph type="title"/>
          </p:nvPr>
        </p:nvSpPr>
        <p:spPr>
          <a:xfrm>
            <a:off x="617537" y="12700"/>
            <a:ext cx="11099800" cy="13843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Logging Communications</a:t>
            </a:r>
            <a:endParaRPr/>
          </a:p>
        </p:txBody>
      </p:sp>
      <p:sp>
        <p:nvSpPr>
          <p:cNvPr id="485" name="Google Shape;485;p44" descr="Text Placeholder 4"/>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486" name="Google Shape;486;p44" descr="Text Placeholder 5"/>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487" name="Google Shape;487;p44" descr="Picture 2"/>
          <p:cNvPicPr preferRelativeResize="0"/>
          <p:nvPr/>
        </p:nvPicPr>
        <p:blipFill rotWithShape="1">
          <a:blip r:embed="rId3">
            <a:alphaModFix/>
          </a:blip>
          <a:srcRect b="36188"/>
          <a:stretch/>
        </p:blipFill>
        <p:spPr>
          <a:xfrm>
            <a:off x="357187" y="1600200"/>
            <a:ext cx="12288837" cy="6780212"/>
          </a:xfrm>
          <a:prstGeom prst="rect">
            <a:avLst/>
          </a:prstGeom>
          <a:noFill/>
          <a:ln>
            <a:noFill/>
          </a:ln>
        </p:spPr>
      </p:pic>
      <p:pic>
        <p:nvPicPr>
          <p:cNvPr id="488" name="Google Shape;488;p44" descr="Picture 3"/>
          <p:cNvPicPr preferRelativeResize="0"/>
          <p:nvPr/>
        </p:nvPicPr>
        <p:blipFill rotWithShape="1">
          <a:blip r:embed="rId4">
            <a:alphaModFix/>
          </a:blip>
          <a:srcRect/>
          <a:stretch/>
        </p:blipFill>
        <p:spPr>
          <a:xfrm>
            <a:off x="617537" y="4038600"/>
            <a:ext cx="11768137" cy="2085975"/>
          </a:xfrm>
          <a:prstGeom prst="rect">
            <a:avLst/>
          </a:prstGeom>
          <a:noFill/>
          <a:ln>
            <a:noFill/>
          </a:ln>
        </p:spPr>
      </p:pic>
      <p:pic>
        <p:nvPicPr>
          <p:cNvPr id="489" name="Google Shape;489;p44" descr="Picture 7"/>
          <p:cNvPicPr preferRelativeResize="0"/>
          <p:nvPr/>
        </p:nvPicPr>
        <p:blipFill rotWithShape="1">
          <a:blip r:embed="rId5">
            <a:alphaModFix/>
          </a:blip>
          <a:srcRect/>
          <a:stretch/>
        </p:blipFill>
        <p:spPr>
          <a:xfrm>
            <a:off x="10656887" y="1720850"/>
            <a:ext cx="1958975" cy="13223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3"/>
        <p:cNvGrpSpPr/>
        <p:nvPr/>
      </p:nvGrpSpPr>
      <p:grpSpPr>
        <a:xfrm>
          <a:off x="0" y="0"/>
          <a:ext cx="0" cy="0"/>
          <a:chOff x="0" y="0"/>
          <a:chExt cx="0" cy="0"/>
        </a:xfrm>
      </p:grpSpPr>
      <p:sp>
        <p:nvSpPr>
          <p:cNvPr id="494" name="Google Shape;494;p45" descr="Title 1"/>
          <p:cNvSpPr txBox="1">
            <a:spLocks noGrp="1"/>
          </p:cNvSpPr>
          <p:nvPr>
            <p:ph type="title"/>
          </p:nvPr>
        </p:nvSpPr>
        <p:spPr>
          <a:xfrm>
            <a:off x="558800" y="268287"/>
            <a:ext cx="11099800" cy="17891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900"/>
              <a:buFont typeface="Avenir"/>
              <a:buNone/>
            </a:pPr>
            <a:r>
              <a:rPr lang="en-US" sz="5900" b="1" i="0" u="none">
                <a:solidFill>
                  <a:srgbClr val="F5A052"/>
                </a:solidFill>
                <a:latin typeface="Avenir"/>
                <a:ea typeface="Avenir"/>
                <a:cs typeface="Avenir"/>
                <a:sym typeface="Avenir"/>
              </a:rPr>
              <a:t>Practice Time: Communications</a:t>
            </a:r>
            <a:endParaRPr/>
          </a:p>
        </p:txBody>
      </p:sp>
      <p:sp>
        <p:nvSpPr>
          <p:cNvPr id="495" name="Google Shape;495;p45"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496" name="Google Shape;496;p45"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497" name="Google Shape;497;p45" descr="TextBox 4"/>
          <p:cNvSpPr txBox="1"/>
          <p:nvPr/>
        </p:nvSpPr>
        <p:spPr>
          <a:xfrm>
            <a:off x="558800" y="2057400"/>
            <a:ext cx="12115800" cy="6604000"/>
          </a:xfrm>
          <a:prstGeom prst="rect">
            <a:avLst/>
          </a:prstGeom>
          <a:solidFill>
            <a:srgbClr val="FFFFFF"/>
          </a:solidFill>
          <a:ln>
            <a:noFill/>
          </a:ln>
        </p:spPr>
        <p:txBody>
          <a:bodyPr spcFirstLastPara="1" wrap="square" lIns="45700" tIns="45700" rIns="45700" bIns="45700" anchor="t" anchorCtr="0">
            <a:spAutoFit/>
          </a:bodyPr>
          <a:lstStyle/>
          <a:p>
            <a:pPr marL="342900" marR="0" lvl="0" indent="-342900" algn="l" rtl="0">
              <a:lnSpc>
                <a:spcPct val="110000"/>
              </a:lnSpc>
              <a:spcBef>
                <a:spcPts val="0"/>
              </a:spcBef>
              <a:spcAft>
                <a:spcPts val="0"/>
              </a:spcAft>
              <a:buClr>
                <a:srgbClr val="000000"/>
              </a:buClr>
              <a:buSzPts val="4000"/>
              <a:buFont typeface="Helvetica Neue Light"/>
              <a:buNone/>
            </a:pPr>
            <a:endParaRPr sz="4000" b="0" i="0" u="none">
              <a:solidFill>
                <a:srgbClr val="7F7F7F"/>
              </a:solidFill>
              <a:latin typeface="Avenir"/>
              <a:ea typeface="Avenir"/>
              <a:cs typeface="Avenir"/>
              <a:sym typeface="Avenir"/>
            </a:endParaRPr>
          </a:p>
          <a:p>
            <a:pPr marL="685800" marR="0" lvl="1" indent="-685800" algn="l" rtl="0">
              <a:lnSpc>
                <a:spcPct val="110000"/>
              </a:lnSpc>
              <a:spcBef>
                <a:spcPts val="0"/>
              </a:spcBef>
              <a:spcAft>
                <a:spcPts val="0"/>
              </a:spcAft>
              <a:buClr>
                <a:srgbClr val="7F7F7F"/>
              </a:buClr>
              <a:buSzPts val="3800"/>
              <a:buFont typeface="Arial"/>
              <a:buChar char="•"/>
            </a:pPr>
            <a:r>
              <a:rPr lang="en-US" sz="3800" b="0" i="0" u="none" strike="noStrike" cap="none">
                <a:solidFill>
                  <a:srgbClr val="7F7F7F"/>
                </a:solidFill>
                <a:latin typeface="Avenir"/>
                <a:ea typeface="Avenir"/>
                <a:cs typeface="Avenir"/>
                <a:sym typeface="Avenir"/>
              </a:rPr>
              <a:t>Log a couple communication records for students for different reasons. Remember to include a comment!</a:t>
            </a:r>
            <a:endParaRPr sz="3800" b="0" i="0" u="none" strike="noStrike" cap="none">
              <a:solidFill>
                <a:srgbClr val="7F7F7F"/>
              </a:solidFill>
              <a:latin typeface="Avenir"/>
              <a:ea typeface="Avenir"/>
              <a:cs typeface="Avenir"/>
              <a:sym typeface="Avenir"/>
            </a:endParaRPr>
          </a:p>
          <a:p>
            <a:pPr marL="685800" marR="0" lvl="1" indent="-444500" algn="l" rtl="0">
              <a:lnSpc>
                <a:spcPct val="110000"/>
              </a:lnSpc>
              <a:spcBef>
                <a:spcPts val="0"/>
              </a:spcBef>
              <a:spcAft>
                <a:spcPts val="0"/>
              </a:spcAft>
              <a:buClr>
                <a:srgbClr val="000000"/>
              </a:buClr>
              <a:buSzPts val="3800"/>
              <a:buFont typeface="Arial"/>
              <a:buNone/>
            </a:pPr>
            <a:endParaRPr sz="3800" b="0" i="0" u="none" strike="noStrike" cap="none">
              <a:solidFill>
                <a:srgbClr val="7F7F7F"/>
              </a:solidFill>
              <a:latin typeface="Avenir"/>
              <a:ea typeface="Avenir"/>
              <a:cs typeface="Avenir"/>
              <a:sym typeface="Avenir"/>
            </a:endParaRPr>
          </a:p>
          <a:p>
            <a:pPr marL="342900" marR="0" lvl="0" indent="-342900" algn="l" rtl="0">
              <a:lnSpc>
                <a:spcPct val="110000"/>
              </a:lnSpc>
              <a:spcBef>
                <a:spcPts val="0"/>
              </a:spcBef>
              <a:spcAft>
                <a:spcPts val="0"/>
              </a:spcAft>
              <a:buClr>
                <a:srgbClr val="7F7F7F"/>
              </a:buClr>
              <a:buSzPts val="3800"/>
              <a:buFont typeface="Arial"/>
              <a:buChar char="•"/>
            </a:pPr>
            <a:r>
              <a:rPr lang="en-US" sz="3800" b="0" i="0" u="none">
                <a:solidFill>
                  <a:srgbClr val="7F7F7F"/>
                </a:solidFill>
                <a:latin typeface="Avenir"/>
                <a:ea typeface="Avenir"/>
                <a:cs typeface="Avenir"/>
                <a:sym typeface="Avenir"/>
              </a:rPr>
              <a:t>As a bonus, remember the name of a student you logged a communication for and then go check out the record on their student page!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1"/>
        <p:cNvGrpSpPr/>
        <p:nvPr/>
      </p:nvGrpSpPr>
      <p:grpSpPr>
        <a:xfrm>
          <a:off x="0" y="0"/>
          <a:ext cx="0" cy="0"/>
          <a:chOff x="0" y="0"/>
          <a:chExt cx="0" cy="0"/>
        </a:xfrm>
      </p:grpSpPr>
      <p:sp>
        <p:nvSpPr>
          <p:cNvPr id="502" name="Google Shape;502;p46" descr="Title 1"/>
          <p:cNvSpPr txBox="1">
            <a:spLocks noGrp="1"/>
          </p:cNvSpPr>
          <p:nvPr>
            <p:ph type="title"/>
          </p:nvPr>
        </p:nvSpPr>
        <p:spPr>
          <a:xfrm>
            <a:off x="952500" y="3035300"/>
            <a:ext cx="11099800" cy="44323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53C0AB"/>
              </a:buClr>
              <a:buSzPts val="6600"/>
              <a:buFont typeface="Avenir"/>
              <a:buNone/>
            </a:pPr>
            <a:r>
              <a:rPr lang="en-US" sz="6600" b="1" i="0" u="none">
                <a:solidFill>
                  <a:srgbClr val="53C0AB"/>
                </a:solidFill>
                <a:latin typeface="Avenir"/>
                <a:ea typeface="Avenir"/>
                <a:cs typeface="Avenir"/>
                <a:sym typeface="Avenir"/>
              </a:rPr>
              <a:t>Questions about logging communications?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6"/>
        <p:cNvGrpSpPr/>
        <p:nvPr/>
      </p:nvGrpSpPr>
      <p:grpSpPr>
        <a:xfrm>
          <a:off x="0" y="0"/>
          <a:ext cx="0" cy="0"/>
          <a:chOff x="0" y="0"/>
          <a:chExt cx="0" cy="0"/>
        </a:xfrm>
      </p:grpSpPr>
      <p:sp>
        <p:nvSpPr>
          <p:cNvPr id="507" name="Google Shape;507;p47" descr="Title 1"/>
          <p:cNvSpPr txBox="1">
            <a:spLocks noGrp="1"/>
          </p:cNvSpPr>
          <p:nvPr>
            <p:ph type="title"/>
          </p:nvPr>
        </p:nvSpPr>
        <p:spPr>
          <a:xfrm>
            <a:off x="558800" y="87312"/>
            <a:ext cx="11887200" cy="13462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Creating Assessments</a:t>
            </a:r>
            <a:endParaRPr/>
          </a:p>
        </p:txBody>
      </p:sp>
      <p:sp>
        <p:nvSpPr>
          <p:cNvPr id="508" name="Google Shape;508;p47" descr="TextBox 6"/>
          <p:cNvSpPr txBox="1"/>
          <p:nvPr/>
        </p:nvSpPr>
        <p:spPr>
          <a:xfrm>
            <a:off x="952500" y="1993900"/>
            <a:ext cx="12052300" cy="5019675"/>
          </a:xfrm>
          <a:prstGeom prst="rect">
            <a:avLst/>
          </a:prstGeom>
          <a:solidFill>
            <a:srgbClr val="FFFFFF"/>
          </a:solidFill>
          <a:ln>
            <a:noFill/>
          </a:ln>
        </p:spPr>
        <p:txBody>
          <a:bodyPr spcFirstLastPara="1" wrap="square" lIns="45700" tIns="45700" rIns="45700" bIns="45700" anchor="t" anchorCtr="0">
            <a:spAutoFit/>
          </a:bodyPr>
          <a:lstStyle/>
          <a:p>
            <a:pPr marL="285750" marR="0" lvl="0" indent="-285750" algn="l" rtl="0">
              <a:lnSpc>
                <a:spcPct val="110000"/>
              </a:lnSpc>
              <a:spcBef>
                <a:spcPts val="0"/>
              </a:spcBef>
              <a:spcAft>
                <a:spcPts val="0"/>
              </a:spcAft>
              <a:buClr>
                <a:srgbClr val="808080"/>
              </a:buClr>
              <a:buSzPts val="4000"/>
              <a:buFont typeface="Arial"/>
              <a:buChar char="•"/>
            </a:pPr>
            <a:r>
              <a:rPr lang="en-US" sz="4000" b="0" i="0" u="none">
                <a:solidFill>
                  <a:srgbClr val="808080"/>
                </a:solidFill>
                <a:latin typeface="Avenir"/>
                <a:ea typeface="Avenir"/>
                <a:cs typeface="Avenir"/>
                <a:sym typeface="Avenir"/>
              </a:rPr>
              <a:t>A few different options that we’ll go over:</a:t>
            </a:r>
            <a:endParaRPr sz="4000" b="0" i="0" u="none">
              <a:solidFill>
                <a:srgbClr val="808080"/>
              </a:solidFill>
              <a:latin typeface="Avenir"/>
              <a:ea typeface="Avenir"/>
              <a:cs typeface="Avenir"/>
              <a:sym typeface="Avenir"/>
            </a:endParaRPr>
          </a:p>
          <a:p>
            <a:pPr marL="285750" marR="0" lvl="0" indent="-285750" algn="l" rtl="0">
              <a:lnSpc>
                <a:spcPct val="110000"/>
              </a:lnSpc>
              <a:spcBef>
                <a:spcPts val="0"/>
              </a:spcBef>
              <a:spcAft>
                <a:spcPts val="0"/>
              </a:spcAft>
              <a:buClr>
                <a:srgbClr val="000000"/>
              </a:buClr>
              <a:buSzPts val="4000"/>
              <a:buFont typeface="Helvetica Neue Light"/>
              <a:buNone/>
            </a:pPr>
            <a:endParaRPr sz="4000" b="0" i="0" u="none">
              <a:solidFill>
                <a:srgbClr val="808080"/>
              </a:solidFill>
              <a:latin typeface="Avenir"/>
              <a:ea typeface="Avenir"/>
              <a:cs typeface="Avenir"/>
              <a:sym typeface="Avenir"/>
            </a:endParaRPr>
          </a:p>
          <a:p>
            <a:pPr marL="0" marR="0" lvl="2" indent="0" algn="l" rtl="0">
              <a:lnSpc>
                <a:spcPct val="110000"/>
              </a:lnSpc>
              <a:spcBef>
                <a:spcPts val="0"/>
              </a:spcBef>
              <a:spcAft>
                <a:spcPts val="0"/>
              </a:spcAft>
              <a:buClr>
                <a:srgbClr val="808080"/>
              </a:buClr>
              <a:buSzPts val="4000"/>
              <a:buFont typeface="Avenir"/>
              <a:buNone/>
            </a:pPr>
            <a:r>
              <a:rPr lang="en-US" sz="4000" b="0" i="0" u="none" strike="noStrike" cap="none">
                <a:solidFill>
                  <a:srgbClr val="808080"/>
                </a:solidFill>
                <a:latin typeface="Avenir"/>
                <a:ea typeface="Avenir"/>
                <a:cs typeface="Avenir"/>
                <a:sym typeface="Avenir"/>
              </a:rPr>
              <a:t>		</a:t>
            </a:r>
            <a:r>
              <a:rPr lang="en-US" sz="4000" b="0" i="0" u="sng" strike="noStrike" cap="none">
                <a:solidFill>
                  <a:srgbClr val="808080"/>
                </a:solidFill>
                <a:latin typeface="Avenir"/>
                <a:ea typeface="Avenir"/>
                <a:cs typeface="Avenir"/>
                <a:sym typeface="Avenir"/>
              </a:rPr>
              <a:t>Option #1</a:t>
            </a:r>
            <a:r>
              <a:rPr lang="en-US" sz="4000" b="0" i="0" u="none" strike="noStrike" cap="none">
                <a:solidFill>
                  <a:srgbClr val="808080"/>
                </a:solidFill>
                <a:latin typeface="Avenir"/>
                <a:ea typeface="Avenir"/>
                <a:cs typeface="Avenir"/>
                <a:sym typeface="Avenir"/>
              </a:rPr>
              <a:t>: Enter assessment by overall score</a:t>
            </a:r>
            <a:endParaRPr sz="4000" b="0" i="0" u="none" strike="noStrike" cap="none">
              <a:solidFill>
                <a:srgbClr val="808080"/>
              </a:solidFill>
              <a:latin typeface="Avenir"/>
              <a:ea typeface="Avenir"/>
              <a:cs typeface="Avenir"/>
              <a:sym typeface="Avenir"/>
            </a:endParaRPr>
          </a:p>
          <a:p>
            <a:pPr marL="0" marR="0" lvl="2" indent="0" algn="l" rtl="0">
              <a:lnSpc>
                <a:spcPct val="110000"/>
              </a:lnSpc>
              <a:spcBef>
                <a:spcPts val="0"/>
              </a:spcBef>
              <a:spcAft>
                <a:spcPts val="0"/>
              </a:spcAft>
              <a:buClr>
                <a:srgbClr val="000000"/>
              </a:buClr>
              <a:buSzPts val="4000"/>
              <a:buFont typeface="Helvetica Neue Light"/>
              <a:buNone/>
            </a:pPr>
            <a:endParaRPr sz="4000" b="0" i="0" u="none" strike="noStrike" cap="none">
              <a:solidFill>
                <a:srgbClr val="808080"/>
              </a:solidFill>
              <a:latin typeface="Avenir"/>
              <a:ea typeface="Avenir"/>
              <a:cs typeface="Avenir"/>
              <a:sym typeface="Avenir"/>
            </a:endParaRPr>
          </a:p>
          <a:p>
            <a:pPr marL="0" marR="0" lvl="2" indent="0" algn="l" rtl="0">
              <a:lnSpc>
                <a:spcPct val="110000"/>
              </a:lnSpc>
              <a:spcBef>
                <a:spcPts val="0"/>
              </a:spcBef>
              <a:spcAft>
                <a:spcPts val="0"/>
              </a:spcAft>
              <a:buClr>
                <a:srgbClr val="808080"/>
              </a:buClr>
              <a:buSzPts val="4000"/>
              <a:buFont typeface="Avenir"/>
              <a:buNone/>
            </a:pPr>
            <a:r>
              <a:rPr lang="en-US" sz="4000" b="0" i="0" u="none" strike="noStrike" cap="none">
                <a:solidFill>
                  <a:srgbClr val="808080"/>
                </a:solidFill>
                <a:latin typeface="Avenir"/>
                <a:ea typeface="Avenir"/>
                <a:cs typeface="Avenir"/>
                <a:sym typeface="Avenir"/>
              </a:rPr>
              <a:t>		</a:t>
            </a:r>
            <a:r>
              <a:rPr lang="en-US" sz="4000" b="0" i="0" u="sng" strike="noStrike" cap="none">
                <a:solidFill>
                  <a:srgbClr val="808080"/>
                </a:solidFill>
                <a:latin typeface="Avenir"/>
                <a:ea typeface="Avenir"/>
                <a:cs typeface="Avenir"/>
                <a:sym typeface="Avenir"/>
              </a:rPr>
              <a:t>Option #2</a:t>
            </a:r>
            <a:r>
              <a:rPr lang="en-US" sz="4000" b="0" i="0" u="none" strike="noStrike" cap="none">
                <a:solidFill>
                  <a:srgbClr val="808080"/>
                </a:solidFill>
                <a:latin typeface="Avenir"/>
                <a:ea typeface="Avenir"/>
                <a:cs typeface="Avenir"/>
                <a:sym typeface="Avenir"/>
              </a:rPr>
              <a:t>: Enter assessment question-by-								  question for item analysis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2"/>
        <p:cNvGrpSpPr/>
        <p:nvPr/>
      </p:nvGrpSpPr>
      <p:grpSpPr>
        <a:xfrm>
          <a:off x="0" y="0"/>
          <a:ext cx="0" cy="0"/>
          <a:chOff x="0" y="0"/>
          <a:chExt cx="0" cy="0"/>
        </a:xfrm>
      </p:grpSpPr>
      <p:sp>
        <p:nvSpPr>
          <p:cNvPr id="513" name="Google Shape;513;p48" descr="Title 1"/>
          <p:cNvSpPr txBox="1">
            <a:spLocks noGrp="1"/>
          </p:cNvSpPr>
          <p:nvPr>
            <p:ph type="title"/>
          </p:nvPr>
        </p:nvSpPr>
        <p:spPr>
          <a:xfrm>
            <a:off x="558800" y="495300"/>
            <a:ext cx="11099800" cy="1143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5400"/>
              <a:buFont typeface="Avenir"/>
              <a:buNone/>
            </a:pPr>
            <a:r>
              <a:rPr lang="en-US" sz="5400" b="1" i="0" u="none">
                <a:solidFill>
                  <a:srgbClr val="F89E3E"/>
                </a:solidFill>
                <a:latin typeface="Avenir"/>
                <a:ea typeface="Avenir"/>
                <a:cs typeface="Avenir"/>
                <a:sym typeface="Avenir"/>
              </a:rPr>
              <a:t>Gradebook Overview</a:t>
            </a:r>
            <a:endParaRPr/>
          </a:p>
        </p:txBody>
      </p:sp>
      <p:sp>
        <p:nvSpPr>
          <p:cNvPr id="514" name="Google Shape;514;p48" descr="Text Placeholder 3"/>
          <p:cNvSpPr txBox="1">
            <a:spLocks noGrp="1"/>
          </p:cNvSpPr>
          <p:nvPr>
            <p:ph type="body" idx="1"/>
          </p:nvPr>
        </p:nvSpPr>
        <p:spPr>
          <a:xfrm>
            <a:off x="952500" y="3289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15" name="Google Shape;515;p48" descr="Text Placeholder 4"/>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16" name="Google Shape;516;p48" descr="TextBox 6"/>
          <p:cNvSpPr txBox="1"/>
          <p:nvPr/>
        </p:nvSpPr>
        <p:spPr>
          <a:xfrm>
            <a:off x="558800" y="2076450"/>
            <a:ext cx="12115800" cy="5381625"/>
          </a:xfrm>
          <a:prstGeom prst="rect">
            <a:avLst/>
          </a:prstGeom>
          <a:solidFill>
            <a:srgbClr val="FFFFFF"/>
          </a:solidFill>
          <a:ln>
            <a:noFill/>
          </a:ln>
        </p:spPr>
        <p:txBody>
          <a:bodyPr spcFirstLastPara="1" wrap="square" lIns="45700" tIns="45700" rIns="45700" bIns="45700" anchor="t" anchorCtr="0">
            <a:spAutoFit/>
          </a:bodyPr>
          <a:lstStyle/>
          <a:p>
            <a:pPr marL="465137" marR="0" lvl="0" indent="-465137"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Can enter students’ overall assessment score out of a percentage (0-100%) or level (1-4)</a:t>
            </a:r>
            <a:endParaRPr sz="3600" b="0" i="0" u="none">
              <a:solidFill>
                <a:srgbClr val="7F7F7F"/>
              </a:solidFill>
              <a:latin typeface="Avenir"/>
              <a:ea typeface="Avenir"/>
              <a:cs typeface="Avenir"/>
              <a:sym typeface="Avenir"/>
            </a:endParaRPr>
          </a:p>
          <a:p>
            <a:pPr marL="465137" marR="0" lvl="0" indent="-465137"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Best place to get a holistic view of how students are performing in courses</a:t>
            </a:r>
            <a:endParaRPr sz="3600" b="0" i="0" u="none">
              <a:solidFill>
                <a:srgbClr val="7F7F7F"/>
              </a:solidFill>
              <a:latin typeface="Avenir"/>
              <a:ea typeface="Avenir"/>
              <a:cs typeface="Avenir"/>
              <a:sym typeface="Avenir"/>
            </a:endParaRPr>
          </a:p>
          <a:p>
            <a:pPr marL="465137" marR="0" lvl="0" indent="-465137" algn="l" rtl="0">
              <a:lnSpc>
                <a:spcPct val="150000"/>
              </a:lnSpc>
              <a:spcBef>
                <a:spcPts val="0"/>
              </a:spcBef>
              <a:spcAft>
                <a:spcPts val="0"/>
              </a:spcAft>
              <a:buClr>
                <a:srgbClr val="7F7F7F"/>
              </a:buClr>
              <a:buSzPts val="3600"/>
              <a:buFont typeface="Arial"/>
              <a:buChar char="•"/>
            </a:pPr>
            <a:r>
              <a:rPr lang="en-US" sz="3600" b="0" i="0" u="none">
                <a:solidFill>
                  <a:srgbClr val="7F7F7F"/>
                </a:solidFill>
                <a:latin typeface="Avenir"/>
                <a:ea typeface="Avenir"/>
                <a:cs typeface="Avenir"/>
                <a:sym typeface="Avenir"/>
              </a:rPr>
              <a:t>Can view performance by assessment, assessment type bucket, or standard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0"/>
        <p:cNvGrpSpPr/>
        <p:nvPr/>
      </p:nvGrpSpPr>
      <p:grpSpPr>
        <a:xfrm>
          <a:off x="0" y="0"/>
          <a:ext cx="0" cy="0"/>
          <a:chOff x="0" y="0"/>
          <a:chExt cx="0" cy="0"/>
        </a:xfrm>
      </p:grpSpPr>
      <p:sp>
        <p:nvSpPr>
          <p:cNvPr id="521" name="Google Shape;521;p49" descr="Title 1"/>
          <p:cNvSpPr txBox="1">
            <a:spLocks noGrp="1"/>
          </p:cNvSpPr>
          <p:nvPr>
            <p:ph type="title"/>
          </p:nvPr>
        </p:nvSpPr>
        <p:spPr>
          <a:xfrm>
            <a:off x="258762" y="50800"/>
            <a:ext cx="11099800" cy="14478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Gradebook</a:t>
            </a:r>
            <a:endParaRPr/>
          </a:p>
        </p:txBody>
      </p:sp>
      <p:pic>
        <p:nvPicPr>
          <p:cNvPr id="522" name="Google Shape;522;p49" descr="Picture 4"/>
          <p:cNvPicPr preferRelativeResize="0"/>
          <p:nvPr/>
        </p:nvPicPr>
        <p:blipFill rotWithShape="1">
          <a:blip r:embed="rId3">
            <a:alphaModFix/>
          </a:blip>
          <a:srcRect/>
          <a:stretch/>
        </p:blipFill>
        <p:spPr>
          <a:xfrm>
            <a:off x="0" y="1727200"/>
            <a:ext cx="13004800" cy="6154737"/>
          </a:xfrm>
          <a:prstGeom prst="rect">
            <a:avLst/>
          </a:prstGeom>
          <a:noFill/>
          <a:ln>
            <a:noFill/>
          </a:ln>
        </p:spPr>
      </p:pic>
      <p:sp>
        <p:nvSpPr>
          <p:cNvPr id="523" name="Google Shape;523;p49" descr="Rounded Rectangle 15"/>
          <p:cNvSpPr/>
          <p:nvPr/>
        </p:nvSpPr>
        <p:spPr>
          <a:xfrm>
            <a:off x="873125" y="1981200"/>
            <a:ext cx="1336675" cy="44450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24" name="Google Shape;524;p49" descr="Left Arrow 16"/>
          <p:cNvSpPr/>
          <p:nvPr/>
        </p:nvSpPr>
        <p:spPr>
          <a:xfrm>
            <a:off x="2416175" y="2692400"/>
            <a:ext cx="914400" cy="533400"/>
          </a:xfrm>
          <a:prstGeom prst="leftArrow">
            <a:avLst>
              <a:gd name="adj1" fmla="val 6300"/>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25" name="Google Shape;525;p49" descr="TextBox 17"/>
          <p:cNvSpPr txBox="1"/>
          <p:nvPr/>
        </p:nvSpPr>
        <p:spPr>
          <a:xfrm>
            <a:off x="3581400" y="2717800"/>
            <a:ext cx="4456112"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Hover over Academics</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Click </a:t>
            </a:r>
            <a:r>
              <a:rPr lang="en-US" sz="3000" b="1" i="0" u="sng">
                <a:solidFill>
                  <a:srgbClr val="0066FF"/>
                </a:solidFill>
                <a:latin typeface="Avenir"/>
                <a:ea typeface="Avenir"/>
                <a:cs typeface="Avenir"/>
                <a:sym typeface="Avenir"/>
              </a:rPr>
              <a:t>Gradebook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5" descr="Title 1"/>
          <p:cNvSpPr txBox="1">
            <a:spLocks noGrp="1"/>
          </p:cNvSpPr>
          <p:nvPr>
            <p:ph type="title"/>
          </p:nvPr>
        </p:nvSpPr>
        <p:spPr>
          <a:xfrm>
            <a:off x="952500" y="4025900"/>
            <a:ext cx="11099800" cy="2159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53C0AB"/>
              </a:buClr>
              <a:buSzPts val="5900"/>
              <a:buFont typeface="Avenir"/>
              <a:buNone/>
            </a:pPr>
            <a:r>
              <a:rPr lang="en-US" sz="5900" b="1" i="0" u="none">
                <a:solidFill>
                  <a:srgbClr val="53C0AB"/>
                </a:solidFill>
                <a:latin typeface="Avenir"/>
                <a:ea typeface="Avenir"/>
                <a:cs typeface="Avenir"/>
                <a:sym typeface="Avenir"/>
              </a:rPr>
              <a:t>Questions about the homepage or student page?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9"/>
        <p:cNvGrpSpPr/>
        <p:nvPr/>
      </p:nvGrpSpPr>
      <p:grpSpPr>
        <a:xfrm>
          <a:off x="0" y="0"/>
          <a:ext cx="0" cy="0"/>
          <a:chOff x="0" y="0"/>
          <a:chExt cx="0" cy="0"/>
        </a:xfrm>
      </p:grpSpPr>
      <p:sp>
        <p:nvSpPr>
          <p:cNvPr id="530" name="Google Shape;530;p50" descr="Title 1"/>
          <p:cNvSpPr txBox="1">
            <a:spLocks noGrp="1"/>
          </p:cNvSpPr>
          <p:nvPr>
            <p:ph type="title"/>
          </p:nvPr>
        </p:nvSpPr>
        <p:spPr>
          <a:xfrm>
            <a:off x="558800" y="495300"/>
            <a:ext cx="11099800" cy="1143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5400"/>
              <a:buFont typeface="Avenir"/>
              <a:buNone/>
            </a:pPr>
            <a:r>
              <a:rPr lang="en-US" sz="5400" b="1" i="0" u="none">
                <a:solidFill>
                  <a:srgbClr val="F89E3E"/>
                </a:solidFill>
                <a:latin typeface="Avenir"/>
                <a:ea typeface="Avenir"/>
                <a:cs typeface="Avenir"/>
                <a:sym typeface="Avenir"/>
              </a:rPr>
              <a:t>Timeline View</a:t>
            </a:r>
            <a:endParaRPr/>
          </a:p>
        </p:txBody>
      </p:sp>
      <p:sp>
        <p:nvSpPr>
          <p:cNvPr id="531" name="Google Shape;531;p50"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32" name="Google Shape;532;p50" descr="TextBox 6"/>
          <p:cNvSpPr txBox="1"/>
          <p:nvPr/>
        </p:nvSpPr>
        <p:spPr>
          <a:xfrm>
            <a:off x="558800" y="235585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33" name="Google Shape;533;p50" descr="Picture 2"/>
          <p:cNvPicPr preferRelativeResize="0"/>
          <p:nvPr/>
        </p:nvPicPr>
        <p:blipFill rotWithShape="1">
          <a:blip r:embed="rId3">
            <a:alphaModFix/>
          </a:blip>
          <a:srcRect/>
          <a:stretch/>
        </p:blipFill>
        <p:spPr>
          <a:xfrm>
            <a:off x="1587" y="2090737"/>
            <a:ext cx="13003212" cy="637698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7"/>
        <p:cNvGrpSpPr/>
        <p:nvPr/>
      </p:nvGrpSpPr>
      <p:grpSpPr>
        <a:xfrm>
          <a:off x="0" y="0"/>
          <a:ext cx="0" cy="0"/>
          <a:chOff x="0" y="0"/>
          <a:chExt cx="0" cy="0"/>
        </a:xfrm>
      </p:grpSpPr>
      <p:sp>
        <p:nvSpPr>
          <p:cNvPr id="538" name="Google Shape;538;p51" descr="Title 1"/>
          <p:cNvSpPr txBox="1">
            <a:spLocks noGrp="1"/>
          </p:cNvSpPr>
          <p:nvPr>
            <p:ph type="title"/>
          </p:nvPr>
        </p:nvSpPr>
        <p:spPr>
          <a:xfrm>
            <a:off x="304800" y="533400"/>
            <a:ext cx="11099800" cy="1143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5400"/>
              <a:buFont typeface="Avenir"/>
              <a:buNone/>
            </a:pPr>
            <a:r>
              <a:rPr lang="en-US" sz="5400" b="1" i="0" u="none">
                <a:solidFill>
                  <a:srgbClr val="F89E3E"/>
                </a:solidFill>
                <a:latin typeface="Avenir"/>
                <a:ea typeface="Avenir"/>
                <a:cs typeface="Avenir"/>
                <a:sym typeface="Avenir"/>
              </a:rPr>
              <a:t>Assessment Type Bucket View</a:t>
            </a:r>
            <a:endParaRPr/>
          </a:p>
        </p:txBody>
      </p:sp>
      <p:sp>
        <p:nvSpPr>
          <p:cNvPr id="539" name="Google Shape;539;p51" descr="Text Placeholder 3"/>
          <p:cNvSpPr txBox="1">
            <a:spLocks noGrp="1"/>
          </p:cNvSpPr>
          <p:nvPr>
            <p:ph type="body" idx="1"/>
          </p:nvPr>
        </p:nvSpPr>
        <p:spPr>
          <a:xfrm>
            <a:off x="952500" y="3289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40" name="Google Shape;540;p51" descr="Text Placeholder 4"/>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41" name="Google Shape;541;p51" descr="TextBox 6"/>
          <p:cNvSpPr txBox="1"/>
          <p:nvPr/>
        </p:nvSpPr>
        <p:spPr>
          <a:xfrm>
            <a:off x="558800" y="235585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42" name="Google Shape;542;p51" descr="Picture 5"/>
          <p:cNvPicPr preferRelativeResize="0"/>
          <p:nvPr/>
        </p:nvPicPr>
        <p:blipFill rotWithShape="1">
          <a:blip r:embed="rId3">
            <a:alphaModFix/>
          </a:blip>
          <a:srcRect/>
          <a:stretch/>
        </p:blipFill>
        <p:spPr>
          <a:xfrm>
            <a:off x="0" y="2171700"/>
            <a:ext cx="13001625" cy="54070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6"/>
        <p:cNvGrpSpPr/>
        <p:nvPr/>
      </p:nvGrpSpPr>
      <p:grpSpPr>
        <a:xfrm>
          <a:off x="0" y="0"/>
          <a:ext cx="0" cy="0"/>
          <a:chOff x="0" y="0"/>
          <a:chExt cx="0" cy="0"/>
        </a:xfrm>
      </p:grpSpPr>
      <p:sp>
        <p:nvSpPr>
          <p:cNvPr id="547" name="Google Shape;547;p52" descr="Title 1"/>
          <p:cNvSpPr txBox="1">
            <a:spLocks noGrp="1"/>
          </p:cNvSpPr>
          <p:nvPr>
            <p:ph type="title"/>
          </p:nvPr>
        </p:nvSpPr>
        <p:spPr>
          <a:xfrm>
            <a:off x="374650" y="-142875"/>
            <a:ext cx="11534775" cy="227012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4100"/>
              <a:buFont typeface="Avenir"/>
              <a:buNone/>
            </a:pPr>
            <a:br>
              <a:rPr lang="en-US" sz="4100" b="1" i="0" u="none">
                <a:solidFill>
                  <a:srgbClr val="F89E3E"/>
                </a:solidFill>
                <a:latin typeface="Avenir"/>
                <a:ea typeface="Avenir"/>
                <a:cs typeface="Avenir"/>
                <a:sym typeface="Avenir"/>
              </a:rPr>
            </a:br>
            <a:r>
              <a:rPr lang="en-US" sz="4100" b="1" i="0" u="none">
                <a:solidFill>
                  <a:srgbClr val="F89E3E"/>
                </a:solidFill>
                <a:latin typeface="Avenir"/>
                <a:ea typeface="Avenir"/>
                <a:cs typeface="Avenir"/>
                <a:sym typeface="Avenir"/>
              </a:rPr>
              <a:t>Assessment Type Bucket View- </a:t>
            </a:r>
            <a:br>
              <a:rPr lang="en-US" sz="4100" b="1" i="0" u="none">
                <a:solidFill>
                  <a:srgbClr val="F89E3E"/>
                </a:solidFill>
                <a:latin typeface="Avenir"/>
                <a:ea typeface="Avenir"/>
                <a:cs typeface="Avenir"/>
                <a:sym typeface="Avenir"/>
              </a:rPr>
            </a:br>
            <a:r>
              <a:rPr lang="en-US" sz="4100" b="1" i="0" u="none">
                <a:solidFill>
                  <a:srgbClr val="F89E3E"/>
                </a:solidFill>
                <a:latin typeface="Avenir"/>
                <a:ea typeface="Avenir"/>
                <a:cs typeface="Avenir"/>
                <a:sym typeface="Avenir"/>
              </a:rPr>
              <a:t>Tests, Quizzes, Projects Expanded Out</a:t>
            </a:r>
            <a:endParaRPr/>
          </a:p>
        </p:txBody>
      </p:sp>
      <p:sp>
        <p:nvSpPr>
          <p:cNvPr id="548" name="Google Shape;548;p52" descr="Text Placeholder 3"/>
          <p:cNvSpPr txBox="1">
            <a:spLocks noGrp="1"/>
          </p:cNvSpPr>
          <p:nvPr>
            <p:ph type="body" idx="1"/>
          </p:nvPr>
        </p:nvSpPr>
        <p:spPr>
          <a:xfrm>
            <a:off x="952500" y="4432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49" name="Google Shape;549;p52" descr="Text Placeholder 4"/>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50" name="Google Shape;550;p52"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51" name="Google Shape;551;p52" descr="Picture 2"/>
          <p:cNvPicPr preferRelativeResize="0"/>
          <p:nvPr/>
        </p:nvPicPr>
        <p:blipFill rotWithShape="1">
          <a:blip r:embed="rId3">
            <a:alphaModFix/>
          </a:blip>
          <a:srcRect/>
          <a:stretch/>
        </p:blipFill>
        <p:spPr>
          <a:xfrm>
            <a:off x="0" y="2952750"/>
            <a:ext cx="13001625" cy="5407025"/>
          </a:xfrm>
          <a:prstGeom prst="rect">
            <a:avLst/>
          </a:prstGeom>
          <a:noFill/>
          <a:ln>
            <a:noFill/>
          </a:ln>
        </p:spPr>
      </p:pic>
      <p:sp>
        <p:nvSpPr>
          <p:cNvPr id="552" name="Google Shape;552;p52" descr="Left Arrow 8"/>
          <p:cNvSpPr/>
          <p:nvPr/>
        </p:nvSpPr>
        <p:spPr>
          <a:xfrm rot="-2880000">
            <a:off x="6430962" y="4075112"/>
            <a:ext cx="1498600" cy="476250"/>
          </a:xfrm>
          <a:prstGeom prst="leftArrow">
            <a:avLst>
              <a:gd name="adj1" fmla="val 3436"/>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53" name="Google Shape;553;p52" descr="Picture 5"/>
          <p:cNvPicPr preferRelativeResize="0"/>
          <p:nvPr/>
        </p:nvPicPr>
        <p:blipFill rotWithShape="1">
          <a:blip r:embed="rId4">
            <a:alphaModFix/>
          </a:blip>
          <a:srcRect/>
          <a:stretch/>
        </p:blipFill>
        <p:spPr>
          <a:xfrm>
            <a:off x="0" y="2952750"/>
            <a:ext cx="13001625" cy="538956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7"/>
        <p:cNvGrpSpPr/>
        <p:nvPr/>
      </p:nvGrpSpPr>
      <p:grpSpPr>
        <a:xfrm>
          <a:off x="0" y="0"/>
          <a:ext cx="0" cy="0"/>
          <a:chOff x="0" y="0"/>
          <a:chExt cx="0" cy="0"/>
        </a:xfrm>
      </p:grpSpPr>
      <p:sp>
        <p:nvSpPr>
          <p:cNvPr id="558" name="Google Shape;558;p53" descr="Title 1"/>
          <p:cNvSpPr txBox="1">
            <a:spLocks noGrp="1"/>
          </p:cNvSpPr>
          <p:nvPr>
            <p:ph type="title"/>
          </p:nvPr>
        </p:nvSpPr>
        <p:spPr>
          <a:xfrm>
            <a:off x="541337" y="-146050"/>
            <a:ext cx="11188700" cy="16875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4600"/>
              <a:buFont typeface="Avenir"/>
              <a:buNone/>
            </a:pPr>
            <a:br>
              <a:rPr lang="en-US" sz="4600" b="1" i="0" u="none">
                <a:solidFill>
                  <a:srgbClr val="F89E3E"/>
                </a:solidFill>
                <a:latin typeface="Avenir"/>
                <a:ea typeface="Avenir"/>
                <a:cs typeface="Avenir"/>
                <a:sym typeface="Avenir"/>
              </a:rPr>
            </a:br>
            <a:r>
              <a:rPr lang="en-US" sz="4500" b="1" i="0" u="none">
                <a:solidFill>
                  <a:srgbClr val="F89E3E"/>
                </a:solidFill>
                <a:latin typeface="Avenir"/>
                <a:ea typeface="Avenir"/>
                <a:cs typeface="Avenir"/>
                <a:sym typeface="Avenir"/>
              </a:rPr>
              <a:t>Standard View</a:t>
            </a:r>
            <a:endParaRPr/>
          </a:p>
        </p:txBody>
      </p:sp>
      <p:sp>
        <p:nvSpPr>
          <p:cNvPr id="559" name="Google Shape;559;p53"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60" name="Google Shape;560;p53"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61" name="Google Shape;561;p53" descr="Picture 5"/>
          <p:cNvPicPr preferRelativeResize="0"/>
          <p:nvPr/>
        </p:nvPicPr>
        <p:blipFill rotWithShape="1">
          <a:blip r:embed="rId3">
            <a:alphaModFix/>
          </a:blip>
          <a:srcRect/>
          <a:stretch/>
        </p:blipFill>
        <p:spPr>
          <a:xfrm>
            <a:off x="0" y="1943100"/>
            <a:ext cx="13001625" cy="64547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5"/>
        <p:cNvGrpSpPr/>
        <p:nvPr/>
      </p:nvGrpSpPr>
      <p:grpSpPr>
        <a:xfrm>
          <a:off x="0" y="0"/>
          <a:ext cx="0" cy="0"/>
          <a:chOff x="0" y="0"/>
          <a:chExt cx="0" cy="0"/>
        </a:xfrm>
      </p:grpSpPr>
      <p:sp>
        <p:nvSpPr>
          <p:cNvPr id="566" name="Google Shape;566;p54" descr="Title 1"/>
          <p:cNvSpPr txBox="1">
            <a:spLocks noGrp="1"/>
          </p:cNvSpPr>
          <p:nvPr>
            <p:ph type="title"/>
          </p:nvPr>
        </p:nvSpPr>
        <p:spPr>
          <a:xfrm>
            <a:off x="558800" y="-117475"/>
            <a:ext cx="11628437" cy="209867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3800"/>
              <a:buFont typeface="Avenir"/>
              <a:buNone/>
            </a:pPr>
            <a:br>
              <a:rPr lang="en-US" sz="3800" b="1" i="0" u="none">
                <a:solidFill>
                  <a:srgbClr val="F89E3E"/>
                </a:solidFill>
                <a:latin typeface="Avenir"/>
                <a:ea typeface="Avenir"/>
                <a:cs typeface="Avenir"/>
                <a:sym typeface="Avenir"/>
              </a:rPr>
            </a:br>
            <a:r>
              <a:rPr lang="en-US" sz="3800" b="1" i="0" u="none">
                <a:solidFill>
                  <a:srgbClr val="F89E3E"/>
                </a:solidFill>
                <a:latin typeface="Avenir"/>
                <a:ea typeface="Avenir"/>
                <a:cs typeface="Avenir"/>
                <a:sym typeface="Avenir"/>
              </a:rPr>
              <a:t>Standard View- </a:t>
            </a:r>
            <a:br>
              <a:rPr lang="en-US" sz="3800" b="1" i="0" u="none">
                <a:solidFill>
                  <a:srgbClr val="F89E3E"/>
                </a:solidFill>
                <a:latin typeface="Avenir"/>
                <a:ea typeface="Avenir"/>
                <a:cs typeface="Avenir"/>
                <a:sym typeface="Avenir"/>
              </a:rPr>
            </a:br>
            <a:r>
              <a:rPr lang="en-US" sz="3800" b="1" i="0" u="none">
                <a:solidFill>
                  <a:srgbClr val="F89E3E"/>
                </a:solidFill>
                <a:latin typeface="Avenir"/>
                <a:ea typeface="Avenir"/>
                <a:cs typeface="Avenir"/>
                <a:sym typeface="Avenir"/>
              </a:rPr>
              <a:t>L.6.3 Expanded Out </a:t>
            </a:r>
            <a:endParaRPr/>
          </a:p>
        </p:txBody>
      </p:sp>
      <p:sp>
        <p:nvSpPr>
          <p:cNvPr id="567" name="Google Shape;567;p54"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68" name="Google Shape;568;p54"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69" name="Google Shape;569;p54" descr="Picture 5"/>
          <p:cNvPicPr preferRelativeResize="0"/>
          <p:nvPr/>
        </p:nvPicPr>
        <p:blipFill rotWithShape="1">
          <a:blip r:embed="rId3">
            <a:alphaModFix/>
          </a:blip>
          <a:srcRect/>
          <a:stretch/>
        </p:blipFill>
        <p:spPr>
          <a:xfrm>
            <a:off x="1587" y="2389187"/>
            <a:ext cx="13003212" cy="6456362"/>
          </a:xfrm>
          <a:prstGeom prst="rect">
            <a:avLst/>
          </a:prstGeom>
          <a:noFill/>
          <a:ln>
            <a:noFill/>
          </a:ln>
        </p:spPr>
      </p:pic>
      <p:sp>
        <p:nvSpPr>
          <p:cNvPr id="570" name="Google Shape;570;p54" descr="Left Arrow 7"/>
          <p:cNvSpPr/>
          <p:nvPr/>
        </p:nvSpPr>
        <p:spPr>
          <a:xfrm rot="-2640000">
            <a:off x="6442075" y="4314825"/>
            <a:ext cx="1014412" cy="438150"/>
          </a:xfrm>
          <a:prstGeom prst="leftArrow">
            <a:avLst>
              <a:gd name="adj1" fmla="val 4666"/>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71" name="Google Shape;571;p54" descr="Picture 10"/>
          <p:cNvPicPr preferRelativeResize="0"/>
          <p:nvPr/>
        </p:nvPicPr>
        <p:blipFill rotWithShape="1">
          <a:blip r:embed="rId4">
            <a:alphaModFix/>
          </a:blip>
          <a:srcRect/>
          <a:stretch/>
        </p:blipFill>
        <p:spPr>
          <a:xfrm>
            <a:off x="0" y="2389187"/>
            <a:ext cx="13001625" cy="64198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5"/>
        <p:cNvGrpSpPr/>
        <p:nvPr/>
      </p:nvGrpSpPr>
      <p:grpSpPr>
        <a:xfrm>
          <a:off x="0" y="0"/>
          <a:ext cx="0" cy="0"/>
          <a:chOff x="0" y="0"/>
          <a:chExt cx="0" cy="0"/>
        </a:xfrm>
      </p:grpSpPr>
      <p:sp>
        <p:nvSpPr>
          <p:cNvPr id="576" name="Google Shape;576;p55" descr="Title 1"/>
          <p:cNvSpPr txBox="1">
            <a:spLocks noGrp="1"/>
          </p:cNvSpPr>
          <p:nvPr>
            <p:ph type="title"/>
          </p:nvPr>
        </p:nvSpPr>
        <p:spPr>
          <a:xfrm>
            <a:off x="558800" y="-222250"/>
            <a:ext cx="11590337" cy="18399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5000"/>
              <a:buFont typeface="Avenir"/>
              <a:buNone/>
            </a:pPr>
            <a:br>
              <a:rPr lang="en-US" sz="5000" b="1" i="0" u="none">
                <a:solidFill>
                  <a:srgbClr val="F89E3E"/>
                </a:solidFill>
                <a:latin typeface="Avenir"/>
                <a:ea typeface="Avenir"/>
                <a:cs typeface="Avenir"/>
                <a:sym typeface="Avenir"/>
              </a:rPr>
            </a:br>
            <a:r>
              <a:rPr lang="en-US" sz="5000" b="1" i="0" u="none">
                <a:solidFill>
                  <a:srgbClr val="F89E3E"/>
                </a:solidFill>
                <a:latin typeface="Avenir"/>
                <a:ea typeface="Avenir"/>
                <a:cs typeface="Avenir"/>
                <a:sym typeface="Avenir"/>
              </a:rPr>
              <a:t>Enter assessment by overall score</a:t>
            </a:r>
            <a:endParaRPr/>
          </a:p>
        </p:txBody>
      </p:sp>
      <p:sp>
        <p:nvSpPr>
          <p:cNvPr id="577" name="Google Shape;577;p55" descr="Text Placeholder 3"/>
          <p:cNvSpPr txBox="1">
            <a:spLocks noGrp="1"/>
          </p:cNvSpPr>
          <p:nvPr>
            <p:ph type="body" idx="1"/>
          </p:nvPr>
        </p:nvSpPr>
        <p:spPr>
          <a:xfrm>
            <a:off x="952500" y="4432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78" name="Google Shape;578;p55" descr="Text Placeholder 4"/>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79" name="Google Shape;579;p55"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80" name="Google Shape;580;p55" descr="Picture 27"/>
          <p:cNvPicPr preferRelativeResize="0"/>
          <p:nvPr/>
        </p:nvPicPr>
        <p:blipFill rotWithShape="1">
          <a:blip r:embed="rId3">
            <a:alphaModFix/>
          </a:blip>
          <a:srcRect/>
          <a:stretch/>
        </p:blipFill>
        <p:spPr>
          <a:xfrm>
            <a:off x="-11112" y="2814637"/>
            <a:ext cx="13001625" cy="6376987"/>
          </a:xfrm>
          <a:prstGeom prst="rect">
            <a:avLst/>
          </a:prstGeom>
          <a:noFill/>
          <a:ln>
            <a:noFill/>
          </a:ln>
        </p:spPr>
      </p:pic>
      <p:sp>
        <p:nvSpPr>
          <p:cNvPr id="581" name="Google Shape;581;p55" descr="Left Arrow 7"/>
          <p:cNvSpPr/>
          <p:nvPr/>
        </p:nvSpPr>
        <p:spPr>
          <a:xfrm rot="-8820000">
            <a:off x="8331200" y="2439987"/>
            <a:ext cx="1624012" cy="1058862"/>
          </a:xfrm>
          <a:prstGeom prst="leftArrow">
            <a:avLst>
              <a:gd name="adj1" fmla="val 70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82" name="Google Shape;582;p55" descr="Rounded Rectangle 9"/>
          <p:cNvSpPr/>
          <p:nvPr/>
        </p:nvSpPr>
        <p:spPr>
          <a:xfrm>
            <a:off x="10112375" y="3048000"/>
            <a:ext cx="1944687" cy="1095375"/>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6"/>
        <p:cNvGrpSpPr/>
        <p:nvPr/>
      </p:nvGrpSpPr>
      <p:grpSpPr>
        <a:xfrm>
          <a:off x="0" y="0"/>
          <a:ext cx="0" cy="0"/>
          <a:chOff x="0" y="0"/>
          <a:chExt cx="0" cy="0"/>
        </a:xfrm>
      </p:grpSpPr>
      <p:sp>
        <p:nvSpPr>
          <p:cNvPr id="587" name="Google Shape;587;p56" descr="Title 1"/>
          <p:cNvSpPr txBox="1">
            <a:spLocks noGrp="1"/>
          </p:cNvSpPr>
          <p:nvPr>
            <p:ph type="title"/>
          </p:nvPr>
        </p:nvSpPr>
        <p:spPr>
          <a:xfrm>
            <a:off x="387350" y="-393700"/>
            <a:ext cx="11639550" cy="187166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5100"/>
              <a:buFont typeface="Avenir"/>
              <a:buNone/>
            </a:pPr>
            <a:br>
              <a:rPr lang="en-US" sz="5100" b="1" i="0" u="none">
                <a:solidFill>
                  <a:srgbClr val="F89E3E"/>
                </a:solidFill>
                <a:latin typeface="Avenir"/>
                <a:ea typeface="Avenir"/>
                <a:cs typeface="Avenir"/>
                <a:sym typeface="Avenir"/>
              </a:rPr>
            </a:br>
            <a:r>
              <a:rPr lang="en-US" sz="5000" b="1" i="0" u="none">
                <a:solidFill>
                  <a:srgbClr val="F89E3E"/>
                </a:solidFill>
                <a:latin typeface="Avenir"/>
                <a:ea typeface="Avenir"/>
                <a:cs typeface="Avenir"/>
                <a:sym typeface="Avenir"/>
              </a:rPr>
              <a:t>Enter assessment by overall score</a:t>
            </a:r>
            <a:endParaRPr/>
          </a:p>
        </p:txBody>
      </p:sp>
      <p:sp>
        <p:nvSpPr>
          <p:cNvPr id="588" name="Google Shape;588;p56"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589" name="Google Shape;589;p56"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90" name="Google Shape;590;p56" descr="Left Arrow 7"/>
          <p:cNvSpPr/>
          <p:nvPr/>
        </p:nvSpPr>
        <p:spPr>
          <a:xfrm rot="-8820000">
            <a:off x="8331200" y="2439987"/>
            <a:ext cx="1624012" cy="1058862"/>
          </a:xfrm>
          <a:prstGeom prst="leftArrow">
            <a:avLst>
              <a:gd name="adj1" fmla="val 70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591" name="Google Shape;591;p56" descr="Picture 2"/>
          <p:cNvPicPr preferRelativeResize="0"/>
          <p:nvPr/>
        </p:nvPicPr>
        <p:blipFill rotWithShape="1">
          <a:blip r:embed="rId3">
            <a:alphaModFix/>
          </a:blip>
          <a:srcRect/>
          <a:stretch/>
        </p:blipFill>
        <p:spPr>
          <a:xfrm>
            <a:off x="2335212" y="2081212"/>
            <a:ext cx="8877300" cy="7124700"/>
          </a:xfrm>
          <a:prstGeom prst="rect">
            <a:avLst/>
          </a:prstGeom>
          <a:noFill/>
          <a:ln>
            <a:noFill/>
          </a:ln>
        </p:spPr>
      </p:pic>
      <p:sp>
        <p:nvSpPr>
          <p:cNvPr id="592" name="Google Shape;592;p56" descr="Rounded Rectangle 13"/>
          <p:cNvSpPr/>
          <p:nvPr/>
        </p:nvSpPr>
        <p:spPr>
          <a:xfrm>
            <a:off x="2335212" y="3271837"/>
            <a:ext cx="8699500" cy="10922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593" name="Google Shape;593;p56" descr="TextBox 14"/>
          <p:cNvSpPr txBox="1"/>
          <p:nvPr/>
        </p:nvSpPr>
        <p:spPr>
          <a:xfrm>
            <a:off x="7272337" y="1666875"/>
            <a:ext cx="3957637" cy="16541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Enter a detailed name for  the assessment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7"/>
        <p:cNvGrpSpPr/>
        <p:nvPr/>
      </p:nvGrpSpPr>
      <p:grpSpPr>
        <a:xfrm>
          <a:off x="0" y="0"/>
          <a:ext cx="0" cy="0"/>
          <a:chOff x="0" y="0"/>
          <a:chExt cx="0" cy="0"/>
        </a:xfrm>
      </p:grpSpPr>
      <p:sp>
        <p:nvSpPr>
          <p:cNvPr id="598" name="Google Shape;598;p57" descr="Title 1"/>
          <p:cNvSpPr txBox="1">
            <a:spLocks noGrp="1"/>
          </p:cNvSpPr>
          <p:nvPr>
            <p:ph type="title"/>
          </p:nvPr>
        </p:nvSpPr>
        <p:spPr>
          <a:xfrm>
            <a:off x="523875" y="-141287"/>
            <a:ext cx="11685587" cy="16779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4500"/>
              <a:buFont typeface="Avenir"/>
              <a:buNone/>
            </a:pPr>
            <a:br>
              <a:rPr lang="en-US" sz="4500" b="1" i="0" u="none">
                <a:solidFill>
                  <a:srgbClr val="F89E3E"/>
                </a:solidFill>
                <a:latin typeface="Avenir"/>
                <a:ea typeface="Avenir"/>
                <a:cs typeface="Avenir"/>
                <a:sym typeface="Avenir"/>
              </a:rPr>
            </a:br>
            <a:r>
              <a:rPr lang="en-US" sz="4400" b="1" i="0" u="none">
                <a:solidFill>
                  <a:srgbClr val="F89E3E"/>
                </a:solidFill>
                <a:latin typeface="Avenir"/>
                <a:ea typeface="Avenir"/>
                <a:cs typeface="Avenir"/>
                <a:sym typeface="Avenir"/>
              </a:rPr>
              <a:t>Enter assessment by overall score</a:t>
            </a:r>
            <a:endParaRPr/>
          </a:p>
        </p:txBody>
      </p:sp>
      <p:sp>
        <p:nvSpPr>
          <p:cNvPr id="599" name="Google Shape;599;p57"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00" name="Google Shape;600;p57"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01" name="Google Shape;601;p57" descr="Left Arrow 7"/>
          <p:cNvSpPr/>
          <p:nvPr/>
        </p:nvSpPr>
        <p:spPr>
          <a:xfrm rot="-8820000">
            <a:off x="8331200" y="2439987"/>
            <a:ext cx="1624012" cy="1058862"/>
          </a:xfrm>
          <a:prstGeom prst="leftArrow">
            <a:avLst>
              <a:gd name="adj1" fmla="val 70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02" name="Google Shape;602;p57" descr="Picture 2"/>
          <p:cNvPicPr preferRelativeResize="0"/>
          <p:nvPr/>
        </p:nvPicPr>
        <p:blipFill rotWithShape="1">
          <a:blip r:embed="rId3">
            <a:alphaModFix/>
          </a:blip>
          <a:srcRect/>
          <a:stretch/>
        </p:blipFill>
        <p:spPr>
          <a:xfrm>
            <a:off x="2335212" y="2081212"/>
            <a:ext cx="8877300" cy="7124700"/>
          </a:xfrm>
          <a:prstGeom prst="rect">
            <a:avLst/>
          </a:prstGeom>
          <a:noFill/>
          <a:ln>
            <a:noFill/>
          </a:ln>
        </p:spPr>
      </p:pic>
      <p:sp>
        <p:nvSpPr>
          <p:cNvPr id="603" name="Google Shape;603;p57" descr="Rounded Rectangle 4"/>
          <p:cNvSpPr/>
          <p:nvPr/>
        </p:nvSpPr>
        <p:spPr>
          <a:xfrm>
            <a:off x="2541587" y="4456112"/>
            <a:ext cx="4230687" cy="1090612"/>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04" name="Google Shape;604;p57" descr="TextBox 16"/>
          <p:cNvSpPr txBox="1"/>
          <p:nvPr/>
        </p:nvSpPr>
        <p:spPr>
          <a:xfrm>
            <a:off x="0" y="2963862"/>
            <a:ext cx="2413000" cy="3138487"/>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200"/>
              <a:buFont typeface="Avenir"/>
              <a:buNone/>
            </a:pPr>
            <a:r>
              <a:rPr lang="en-US" sz="2200" b="1" i="0" u="none">
                <a:solidFill>
                  <a:srgbClr val="0066FF"/>
                </a:solidFill>
                <a:latin typeface="Avenir"/>
                <a:ea typeface="Avenir"/>
                <a:cs typeface="Avenir"/>
                <a:sym typeface="Avenir"/>
              </a:rPr>
              <a:t>Date of the assessment, today’s date by default (be sure to change this if entering an assessment retroactively)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8"/>
        <p:cNvGrpSpPr/>
        <p:nvPr/>
      </p:nvGrpSpPr>
      <p:grpSpPr>
        <a:xfrm>
          <a:off x="0" y="0"/>
          <a:ext cx="0" cy="0"/>
          <a:chOff x="0" y="0"/>
          <a:chExt cx="0" cy="0"/>
        </a:xfrm>
      </p:grpSpPr>
      <p:sp>
        <p:nvSpPr>
          <p:cNvPr id="609" name="Google Shape;609;p58" descr="Title 1"/>
          <p:cNvSpPr txBox="1">
            <a:spLocks noGrp="1"/>
          </p:cNvSpPr>
          <p:nvPr>
            <p:ph type="title"/>
          </p:nvPr>
        </p:nvSpPr>
        <p:spPr>
          <a:xfrm>
            <a:off x="558800" y="-219075"/>
            <a:ext cx="11612562" cy="183356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5000"/>
              <a:buFont typeface="Avenir"/>
              <a:buNone/>
            </a:pPr>
            <a:br>
              <a:rPr lang="en-US" sz="5000" b="1" i="0" u="none">
                <a:solidFill>
                  <a:srgbClr val="F89E3E"/>
                </a:solidFill>
                <a:latin typeface="Avenir"/>
                <a:ea typeface="Avenir"/>
                <a:cs typeface="Avenir"/>
                <a:sym typeface="Avenir"/>
              </a:rPr>
            </a:br>
            <a:r>
              <a:rPr lang="en-US" sz="4900" b="1" i="0" u="none">
                <a:solidFill>
                  <a:srgbClr val="F89E3E"/>
                </a:solidFill>
                <a:latin typeface="Avenir"/>
                <a:ea typeface="Avenir"/>
                <a:cs typeface="Avenir"/>
                <a:sym typeface="Avenir"/>
              </a:rPr>
              <a:t>Enter assessment by overall score</a:t>
            </a:r>
            <a:endParaRPr/>
          </a:p>
        </p:txBody>
      </p:sp>
      <p:sp>
        <p:nvSpPr>
          <p:cNvPr id="610" name="Google Shape;610;p58"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11" name="Google Shape;611;p58"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12" name="Google Shape;612;p58" descr="Left Arrow 7"/>
          <p:cNvSpPr/>
          <p:nvPr/>
        </p:nvSpPr>
        <p:spPr>
          <a:xfrm rot="-8820000">
            <a:off x="8331200" y="2439987"/>
            <a:ext cx="1624012" cy="1058862"/>
          </a:xfrm>
          <a:prstGeom prst="leftArrow">
            <a:avLst>
              <a:gd name="adj1" fmla="val 70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13" name="Google Shape;613;p58" descr="Picture 2"/>
          <p:cNvPicPr preferRelativeResize="0"/>
          <p:nvPr/>
        </p:nvPicPr>
        <p:blipFill rotWithShape="1">
          <a:blip r:embed="rId3">
            <a:alphaModFix/>
          </a:blip>
          <a:srcRect/>
          <a:stretch/>
        </p:blipFill>
        <p:spPr>
          <a:xfrm>
            <a:off x="2335212" y="2081212"/>
            <a:ext cx="8877300" cy="7124700"/>
          </a:xfrm>
          <a:prstGeom prst="rect">
            <a:avLst/>
          </a:prstGeom>
          <a:noFill/>
          <a:ln>
            <a:noFill/>
          </a:ln>
        </p:spPr>
      </p:pic>
      <p:sp>
        <p:nvSpPr>
          <p:cNvPr id="614" name="Google Shape;614;p58" descr="Rounded Rectangle 19"/>
          <p:cNvSpPr/>
          <p:nvPr/>
        </p:nvSpPr>
        <p:spPr>
          <a:xfrm>
            <a:off x="6710362" y="4456112"/>
            <a:ext cx="4324350" cy="1090612"/>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15" name="Google Shape;615;p58" descr="TextBox 20"/>
          <p:cNvSpPr txBox="1"/>
          <p:nvPr/>
        </p:nvSpPr>
        <p:spPr>
          <a:xfrm>
            <a:off x="10841037" y="5546725"/>
            <a:ext cx="2198687" cy="11334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Your name by default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9"/>
        <p:cNvGrpSpPr/>
        <p:nvPr/>
      </p:nvGrpSpPr>
      <p:grpSpPr>
        <a:xfrm>
          <a:off x="0" y="0"/>
          <a:ext cx="0" cy="0"/>
          <a:chOff x="0" y="0"/>
          <a:chExt cx="0" cy="0"/>
        </a:xfrm>
      </p:grpSpPr>
      <p:sp>
        <p:nvSpPr>
          <p:cNvPr id="620" name="Google Shape;620;p59" descr="Title 1"/>
          <p:cNvSpPr txBox="1">
            <a:spLocks noGrp="1"/>
          </p:cNvSpPr>
          <p:nvPr>
            <p:ph type="title"/>
          </p:nvPr>
        </p:nvSpPr>
        <p:spPr>
          <a:xfrm>
            <a:off x="523875" y="-115887"/>
            <a:ext cx="11355387" cy="181927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5000"/>
              <a:buFont typeface="Avenir"/>
              <a:buNone/>
            </a:pPr>
            <a:br>
              <a:rPr lang="en-US" sz="5000" b="1" i="0" u="none">
                <a:solidFill>
                  <a:srgbClr val="F89E3E"/>
                </a:solidFill>
                <a:latin typeface="Avenir"/>
                <a:ea typeface="Avenir"/>
                <a:cs typeface="Avenir"/>
                <a:sym typeface="Avenir"/>
              </a:rPr>
            </a:br>
            <a:r>
              <a:rPr lang="en-US" sz="4900" b="1" i="0" u="none">
                <a:solidFill>
                  <a:srgbClr val="F89E3E"/>
                </a:solidFill>
                <a:latin typeface="Avenir"/>
                <a:ea typeface="Avenir"/>
                <a:cs typeface="Avenir"/>
                <a:sym typeface="Avenir"/>
              </a:rPr>
              <a:t>Enter assessment by overall score</a:t>
            </a:r>
            <a:endParaRPr/>
          </a:p>
        </p:txBody>
      </p:sp>
      <p:sp>
        <p:nvSpPr>
          <p:cNvPr id="621" name="Google Shape;621;p59"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22" name="Google Shape;622;p59"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23" name="Google Shape;623;p59" descr="Left Arrow 7"/>
          <p:cNvSpPr/>
          <p:nvPr/>
        </p:nvSpPr>
        <p:spPr>
          <a:xfrm rot="-8820000">
            <a:off x="8331200" y="2439987"/>
            <a:ext cx="1624012" cy="1058862"/>
          </a:xfrm>
          <a:prstGeom prst="leftArrow">
            <a:avLst>
              <a:gd name="adj1" fmla="val 70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24" name="Google Shape;624;p59" descr="Picture 2"/>
          <p:cNvPicPr preferRelativeResize="0"/>
          <p:nvPr/>
        </p:nvPicPr>
        <p:blipFill rotWithShape="1">
          <a:blip r:embed="rId3">
            <a:alphaModFix/>
          </a:blip>
          <a:srcRect/>
          <a:stretch/>
        </p:blipFill>
        <p:spPr>
          <a:xfrm>
            <a:off x="2335212" y="2081212"/>
            <a:ext cx="8877300" cy="7124700"/>
          </a:xfrm>
          <a:prstGeom prst="rect">
            <a:avLst/>
          </a:prstGeom>
          <a:noFill/>
          <a:ln>
            <a:noFill/>
          </a:ln>
        </p:spPr>
      </p:pic>
      <p:sp>
        <p:nvSpPr>
          <p:cNvPr id="625" name="Google Shape;625;p59" descr="Rounded Rectangle 4"/>
          <p:cNvSpPr/>
          <p:nvPr/>
        </p:nvSpPr>
        <p:spPr>
          <a:xfrm>
            <a:off x="2335212" y="5591175"/>
            <a:ext cx="4452937" cy="10922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26" name="Google Shape;626;p59" descr="TextBox 18"/>
          <p:cNvSpPr txBox="1"/>
          <p:nvPr/>
        </p:nvSpPr>
        <p:spPr>
          <a:xfrm>
            <a:off x="165100" y="5643562"/>
            <a:ext cx="2030412" cy="10064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600"/>
              <a:buFont typeface="Avenir"/>
              <a:buNone/>
            </a:pPr>
            <a:r>
              <a:rPr lang="en-US" sz="2600" b="1" i="0" u="none">
                <a:solidFill>
                  <a:srgbClr val="0066FF"/>
                </a:solidFill>
                <a:latin typeface="Avenir"/>
                <a:ea typeface="Avenir"/>
                <a:cs typeface="Avenir"/>
                <a:sym typeface="Avenir"/>
              </a:rPr>
              <a:t>Type of assessment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6"/>
        <p:cNvGrpSpPr/>
        <p:nvPr/>
      </p:nvGrpSpPr>
      <p:grpSpPr>
        <a:xfrm>
          <a:off x="0" y="0"/>
          <a:ext cx="0" cy="0"/>
          <a:chOff x="0" y="0"/>
          <a:chExt cx="0" cy="0"/>
        </a:xfrm>
      </p:grpSpPr>
      <p:sp>
        <p:nvSpPr>
          <p:cNvPr id="97" name="Google Shape;97;p6" descr="Title 1"/>
          <p:cNvSpPr txBox="1">
            <a:spLocks noGrp="1"/>
          </p:cNvSpPr>
          <p:nvPr>
            <p:ph type="title"/>
          </p:nvPr>
        </p:nvSpPr>
        <p:spPr>
          <a:xfrm>
            <a:off x="558800" y="0"/>
            <a:ext cx="11099800" cy="12954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200"/>
              <a:buFont typeface="Avenir"/>
              <a:buNone/>
            </a:pPr>
            <a:r>
              <a:rPr lang="en-US" sz="6200" b="1" i="0" u="none">
                <a:solidFill>
                  <a:srgbClr val="F5A052"/>
                </a:solidFill>
                <a:latin typeface="Avenir"/>
                <a:ea typeface="Avenir"/>
                <a:cs typeface="Avenir"/>
                <a:sym typeface="Avenir"/>
              </a:rPr>
              <a:t>Taking Attendance</a:t>
            </a:r>
            <a:endParaRPr/>
          </a:p>
        </p:txBody>
      </p:sp>
      <p:sp>
        <p:nvSpPr>
          <p:cNvPr id="98" name="Google Shape;98;p6"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99" name="Google Shape;99;p6"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00" name="Google Shape;100;p6" descr="TextBox 6"/>
          <p:cNvSpPr txBox="1"/>
          <p:nvPr/>
        </p:nvSpPr>
        <p:spPr>
          <a:xfrm>
            <a:off x="558800" y="1295400"/>
            <a:ext cx="12115800" cy="6807200"/>
          </a:xfrm>
          <a:prstGeom prst="rect">
            <a:avLst/>
          </a:prstGeom>
          <a:solidFill>
            <a:srgbClr val="FFFFFF"/>
          </a:solidFill>
          <a:ln>
            <a:noFill/>
          </a:ln>
        </p:spPr>
        <p:txBody>
          <a:bodyPr spcFirstLastPara="1" wrap="square" lIns="45700" tIns="45700" rIns="45700" bIns="45700" anchor="t" anchorCtr="0">
            <a:spAutoFit/>
          </a:bodyPr>
          <a:lstStyle/>
          <a:p>
            <a:pPr marL="0" marR="0" lvl="0" indent="0" algn="l" rtl="0">
              <a:lnSpc>
                <a:spcPct val="110000"/>
              </a:lnSpc>
              <a:spcBef>
                <a:spcPts val="0"/>
              </a:spcBef>
              <a:spcAft>
                <a:spcPts val="0"/>
              </a:spcAft>
              <a:buClr>
                <a:srgbClr val="7F7F7F"/>
              </a:buClr>
              <a:buSzPts val="4600"/>
              <a:buFont typeface="Avenir"/>
              <a:buNone/>
            </a:pPr>
            <a:r>
              <a:rPr lang="en-US" sz="4600" b="0" i="0" u="none">
                <a:solidFill>
                  <a:srgbClr val="7F7F7F"/>
                </a:solidFill>
                <a:latin typeface="Avenir"/>
                <a:ea typeface="Avenir"/>
                <a:cs typeface="Avenir"/>
                <a:sym typeface="Avenir"/>
              </a:rPr>
              <a:t>Must be done accurately, on time, everyday.</a:t>
            </a:r>
            <a:endParaRPr sz="4600" b="0" i="0" u="none">
              <a:solidFill>
                <a:srgbClr val="7F7F7F"/>
              </a:solidFill>
              <a:latin typeface="Avenir"/>
              <a:ea typeface="Avenir"/>
              <a:cs typeface="Avenir"/>
              <a:sym typeface="Avenir"/>
            </a:endParaRPr>
          </a:p>
          <a:p>
            <a:pPr marL="0" marR="0" lvl="0" indent="0" algn="l" rtl="0">
              <a:lnSpc>
                <a:spcPct val="110000"/>
              </a:lnSpc>
              <a:spcBef>
                <a:spcPts val="1000"/>
              </a:spcBef>
              <a:spcAft>
                <a:spcPts val="0"/>
              </a:spcAft>
              <a:buClr>
                <a:srgbClr val="7F7F7F"/>
              </a:buClr>
              <a:buSzPts val="4600"/>
              <a:buFont typeface="Avenir"/>
              <a:buNone/>
            </a:pPr>
            <a:r>
              <a:rPr lang="en-US" sz="4600" b="0" i="0" u="none">
                <a:solidFill>
                  <a:srgbClr val="7F7F7F"/>
                </a:solidFill>
                <a:latin typeface="Avenir"/>
                <a:ea typeface="Avenir"/>
                <a:cs typeface="Avenir"/>
                <a:sym typeface="Avenir"/>
              </a:rPr>
              <a:t>Why?</a:t>
            </a:r>
            <a:endParaRPr sz="4600" b="0" i="0" u="none">
              <a:solidFill>
                <a:srgbClr val="7F7F7F"/>
              </a:solidFill>
              <a:latin typeface="Avenir"/>
              <a:ea typeface="Avenir"/>
              <a:cs typeface="Avenir"/>
              <a:sym typeface="Avenir"/>
            </a:endParaRPr>
          </a:p>
          <a:p>
            <a:pPr marL="0" marR="0" lvl="0" indent="0" algn="l" rtl="0">
              <a:lnSpc>
                <a:spcPct val="110000"/>
              </a:lnSpc>
              <a:spcBef>
                <a:spcPts val="1000"/>
              </a:spcBef>
              <a:spcAft>
                <a:spcPts val="0"/>
              </a:spcAft>
              <a:buClr>
                <a:srgbClr val="000000"/>
              </a:buClr>
              <a:buSzPts val="4600"/>
              <a:buFont typeface="Helvetica Neue Light"/>
              <a:buNone/>
            </a:pPr>
            <a:endParaRPr sz="4600" b="0" i="0" u="none">
              <a:solidFill>
                <a:srgbClr val="7F7F7F"/>
              </a:solidFill>
              <a:latin typeface="Avenir"/>
              <a:ea typeface="Avenir"/>
              <a:cs typeface="Avenir"/>
              <a:sym typeface="Avenir"/>
            </a:endParaRPr>
          </a:p>
          <a:p>
            <a:pPr marL="0" marR="0" lvl="0" indent="0" algn="l" rtl="0">
              <a:lnSpc>
                <a:spcPct val="110000"/>
              </a:lnSpc>
              <a:spcBef>
                <a:spcPts val="1000"/>
              </a:spcBef>
              <a:spcAft>
                <a:spcPts val="0"/>
              </a:spcAft>
              <a:buClr>
                <a:srgbClr val="7F7F7F"/>
              </a:buClr>
              <a:buSzPts val="4600"/>
              <a:buFont typeface="Avenir"/>
              <a:buNone/>
            </a:pPr>
            <a:r>
              <a:rPr lang="en-US" sz="4600" b="0" i="0" u="none">
                <a:solidFill>
                  <a:srgbClr val="7F7F7F"/>
                </a:solidFill>
                <a:latin typeface="Avenir"/>
                <a:ea typeface="Avenir"/>
                <a:cs typeface="Avenir"/>
                <a:sym typeface="Avenir"/>
              </a:rPr>
              <a:t>1.  It’s the law</a:t>
            </a:r>
            <a:endParaRPr sz="4600" b="0" i="0" u="none">
              <a:solidFill>
                <a:srgbClr val="7F7F7F"/>
              </a:solidFill>
              <a:latin typeface="Avenir"/>
              <a:ea typeface="Avenir"/>
              <a:cs typeface="Avenir"/>
              <a:sym typeface="Avenir"/>
            </a:endParaRPr>
          </a:p>
          <a:p>
            <a:pPr marL="0" marR="0" lvl="0" indent="0" algn="l" rtl="0">
              <a:lnSpc>
                <a:spcPct val="110000"/>
              </a:lnSpc>
              <a:spcBef>
                <a:spcPts val="1000"/>
              </a:spcBef>
              <a:spcAft>
                <a:spcPts val="0"/>
              </a:spcAft>
              <a:buClr>
                <a:srgbClr val="7F7F7F"/>
              </a:buClr>
              <a:buSzPts val="4600"/>
              <a:buFont typeface="Avenir"/>
              <a:buNone/>
            </a:pPr>
            <a:r>
              <a:rPr lang="en-US" sz="4600" b="0" i="0" u="none">
                <a:solidFill>
                  <a:srgbClr val="7F7F7F"/>
                </a:solidFill>
                <a:latin typeface="Avenir"/>
                <a:ea typeface="Avenir"/>
                <a:cs typeface="Avenir"/>
                <a:sym typeface="Avenir"/>
              </a:rPr>
              <a:t>2.  Student safety</a:t>
            </a:r>
            <a:endParaRPr sz="4600" b="0" i="0" u="none">
              <a:solidFill>
                <a:srgbClr val="7F7F7F"/>
              </a:solidFill>
              <a:latin typeface="Avenir"/>
              <a:ea typeface="Avenir"/>
              <a:cs typeface="Avenir"/>
              <a:sym typeface="Avenir"/>
            </a:endParaRPr>
          </a:p>
          <a:p>
            <a:pPr marL="0" marR="0" lvl="0" indent="0" algn="l" rtl="0">
              <a:lnSpc>
                <a:spcPct val="110000"/>
              </a:lnSpc>
              <a:spcBef>
                <a:spcPts val="1000"/>
              </a:spcBef>
              <a:spcAft>
                <a:spcPts val="0"/>
              </a:spcAft>
              <a:buClr>
                <a:srgbClr val="7F7F7F"/>
              </a:buClr>
              <a:buSzPts val="4600"/>
              <a:buFont typeface="Avenir"/>
              <a:buNone/>
            </a:pPr>
            <a:r>
              <a:rPr lang="en-US" sz="4600" b="0" i="0" u="none">
                <a:solidFill>
                  <a:srgbClr val="7F7F7F"/>
                </a:solidFill>
                <a:latin typeface="Avenir"/>
                <a:ea typeface="Avenir"/>
                <a:cs typeface="Avenir"/>
                <a:sym typeface="Avenir"/>
              </a:rPr>
              <a:t>3.  Funding</a:t>
            </a:r>
            <a:endParaRPr sz="4600" b="0" i="0" u="none">
              <a:solidFill>
                <a:srgbClr val="7F7F7F"/>
              </a:solidFill>
              <a:latin typeface="Avenir"/>
              <a:ea typeface="Avenir"/>
              <a:cs typeface="Avenir"/>
              <a:sym typeface="Avenir"/>
            </a:endParaRPr>
          </a:p>
          <a:p>
            <a:pPr marL="0" marR="0" lvl="0" indent="0" algn="l" rtl="0">
              <a:lnSpc>
                <a:spcPct val="110000"/>
              </a:lnSpc>
              <a:spcBef>
                <a:spcPts val="1000"/>
              </a:spcBef>
              <a:spcAft>
                <a:spcPts val="0"/>
              </a:spcAft>
              <a:buClr>
                <a:srgbClr val="7F7F7F"/>
              </a:buClr>
              <a:buSzPts val="4600"/>
              <a:buFont typeface="Avenir"/>
              <a:buNone/>
            </a:pPr>
            <a:r>
              <a:rPr lang="en-US" sz="4600" b="0" i="0" u="none">
                <a:solidFill>
                  <a:srgbClr val="7F7F7F"/>
                </a:solidFill>
                <a:latin typeface="Avenir"/>
                <a:ea typeface="Avenir"/>
                <a:cs typeface="Avenir"/>
                <a:sym typeface="Avenir"/>
              </a:rPr>
              <a:t>4.  Helps maintain accurate rosters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0"/>
        <p:cNvGrpSpPr/>
        <p:nvPr/>
      </p:nvGrpSpPr>
      <p:grpSpPr>
        <a:xfrm>
          <a:off x="0" y="0"/>
          <a:ext cx="0" cy="0"/>
          <a:chOff x="0" y="0"/>
          <a:chExt cx="0" cy="0"/>
        </a:xfrm>
      </p:grpSpPr>
      <p:sp>
        <p:nvSpPr>
          <p:cNvPr id="631" name="Google Shape;631;p60" descr="Title 1"/>
          <p:cNvSpPr txBox="1">
            <a:spLocks noGrp="1"/>
          </p:cNvSpPr>
          <p:nvPr>
            <p:ph type="title"/>
          </p:nvPr>
        </p:nvSpPr>
        <p:spPr>
          <a:xfrm>
            <a:off x="558800" y="-171450"/>
            <a:ext cx="11518900" cy="173672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4700"/>
              <a:buFont typeface="Avenir"/>
              <a:buNone/>
            </a:pPr>
            <a:br>
              <a:rPr lang="en-US" sz="4700" b="1" i="0" u="none">
                <a:solidFill>
                  <a:srgbClr val="F89E3E"/>
                </a:solidFill>
                <a:latin typeface="Avenir"/>
                <a:ea typeface="Avenir"/>
                <a:cs typeface="Avenir"/>
                <a:sym typeface="Avenir"/>
              </a:rPr>
            </a:br>
            <a:r>
              <a:rPr lang="en-US" sz="4600" b="1" i="0" u="none">
                <a:solidFill>
                  <a:srgbClr val="F89E3E"/>
                </a:solidFill>
                <a:latin typeface="Avenir"/>
                <a:ea typeface="Avenir"/>
                <a:cs typeface="Avenir"/>
                <a:sym typeface="Avenir"/>
              </a:rPr>
              <a:t>Enter assessment by overall score</a:t>
            </a:r>
            <a:endParaRPr/>
          </a:p>
        </p:txBody>
      </p:sp>
      <p:sp>
        <p:nvSpPr>
          <p:cNvPr id="632" name="Google Shape;632;p60"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33" name="Google Shape;633;p60"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34" name="Google Shape;634;p60" descr="Left Arrow 7"/>
          <p:cNvSpPr/>
          <p:nvPr/>
        </p:nvSpPr>
        <p:spPr>
          <a:xfrm rot="-8820000">
            <a:off x="8331200" y="2439987"/>
            <a:ext cx="1624012" cy="1058862"/>
          </a:xfrm>
          <a:prstGeom prst="leftArrow">
            <a:avLst>
              <a:gd name="adj1" fmla="val 70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35" name="Google Shape;635;p60" descr="Picture 2"/>
          <p:cNvPicPr preferRelativeResize="0"/>
          <p:nvPr/>
        </p:nvPicPr>
        <p:blipFill rotWithShape="1">
          <a:blip r:embed="rId3">
            <a:alphaModFix/>
          </a:blip>
          <a:srcRect/>
          <a:stretch/>
        </p:blipFill>
        <p:spPr>
          <a:xfrm>
            <a:off x="2335212" y="2081212"/>
            <a:ext cx="8877300" cy="7124700"/>
          </a:xfrm>
          <a:prstGeom prst="rect">
            <a:avLst/>
          </a:prstGeom>
          <a:noFill/>
          <a:ln>
            <a:noFill/>
          </a:ln>
        </p:spPr>
      </p:pic>
      <p:sp>
        <p:nvSpPr>
          <p:cNvPr id="636" name="Google Shape;636;p60" descr="Rounded Rectangle 4"/>
          <p:cNvSpPr/>
          <p:nvPr/>
        </p:nvSpPr>
        <p:spPr>
          <a:xfrm>
            <a:off x="6773862" y="5594350"/>
            <a:ext cx="4211637" cy="100488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37" name="Google Shape;637;p60" descr="TextBox 22"/>
          <p:cNvSpPr txBox="1"/>
          <p:nvPr/>
        </p:nvSpPr>
        <p:spPr>
          <a:xfrm>
            <a:off x="11139487" y="5643562"/>
            <a:ext cx="1809750" cy="34702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800"/>
              <a:buFont typeface="Avenir"/>
              <a:buNone/>
            </a:pPr>
            <a:r>
              <a:rPr lang="en-US" sz="2800" b="1" i="0" u="none">
                <a:solidFill>
                  <a:srgbClr val="0066FF"/>
                </a:solidFill>
                <a:latin typeface="Avenir"/>
                <a:ea typeface="Avenir"/>
                <a:cs typeface="Avenir"/>
                <a:sym typeface="Avenir"/>
              </a:rPr>
              <a:t>Find the standard you’re assessing</a:t>
            </a:r>
            <a:endParaRPr sz="28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2800"/>
              <a:buFont typeface="Avenir"/>
              <a:buNone/>
            </a:pPr>
            <a:r>
              <a:rPr lang="en-US" sz="2800" b="1" i="0" u="none">
                <a:solidFill>
                  <a:srgbClr val="0066FF"/>
                </a:solidFill>
                <a:latin typeface="Avenir"/>
                <a:ea typeface="Avenir"/>
                <a:cs typeface="Avenir"/>
                <a:sym typeface="Avenir"/>
              </a:rPr>
              <a:t>(optional- for analysis)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1"/>
        <p:cNvGrpSpPr/>
        <p:nvPr/>
      </p:nvGrpSpPr>
      <p:grpSpPr>
        <a:xfrm>
          <a:off x="0" y="0"/>
          <a:ext cx="0" cy="0"/>
          <a:chOff x="0" y="0"/>
          <a:chExt cx="0" cy="0"/>
        </a:xfrm>
      </p:grpSpPr>
      <p:sp>
        <p:nvSpPr>
          <p:cNvPr id="642" name="Google Shape;642;p61" descr="Title 1"/>
          <p:cNvSpPr txBox="1">
            <a:spLocks noGrp="1"/>
          </p:cNvSpPr>
          <p:nvPr>
            <p:ph type="title"/>
          </p:nvPr>
        </p:nvSpPr>
        <p:spPr>
          <a:xfrm>
            <a:off x="508000" y="-169862"/>
            <a:ext cx="11398250" cy="187325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5100"/>
              <a:buFont typeface="Avenir"/>
              <a:buNone/>
            </a:pPr>
            <a:br>
              <a:rPr lang="en-US" sz="5100" b="1" i="0" u="none">
                <a:solidFill>
                  <a:srgbClr val="F89E3E"/>
                </a:solidFill>
                <a:latin typeface="Avenir"/>
                <a:ea typeface="Avenir"/>
                <a:cs typeface="Avenir"/>
                <a:sym typeface="Avenir"/>
              </a:rPr>
            </a:br>
            <a:r>
              <a:rPr lang="en-US" sz="5100" b="1" i="0" u="none">
                <a:solidFill>
                  <a:srgbClr val="F89E3E"/>
                </a:solidFill>
                <a:latin typeface="Avenir"/>
                <a:ea typeface="Avenir"/>
                <a:cs typeface="Avenir"/>
                <a:sym typeface="Avenir"/>
              </a:rPr>
              <a:t>Enter assessment by overall score</a:t>
            </a:r>
            <a:endParaRPr/>
          </a:p>
        </p:txBody>
      </p:sp>
      <p:sp>
        <p:nvSpPr>
          <p:cNvPr id="643" name="Google Shape;643;p61"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44" name="Google Shape;644;p61"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45" name="Google Shape;645;p61" descr="Left Arrow 7"/>
          <p:cNvSpPr/>
          <p:nvPr/>
        </p:nvSpPr>
        <p:spPr>
          <a:xfrm rot="-8820000">
            <a:off x="8331200" y="2439987"/>
            <a:ext cx="1624012" cy="1058862"/>
          </a:xfrm>
          <a:prstGeom prst="leftArrow">
            <a:avLst>
              <a:gd name="adj1" fmla="val 70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46" name="Google Shape;646;p61" descr="Picture 2"/>
          <p:cNvPicPr preferRelativeResize="0"/>
          <p:nvPr/>
        </p:nvPicPr>
        <p:blipFill rotWithShape="1">
          <a:blip r:embed="rId3">
            <a:alphaModFix/>
          </a:blip>
          <a:srcRect/>
          <a:stretch/>
        </p:blipFill>
        <p:spPr>
          <a:xfrm>
            <a:off x="2335212" y="2081212"/>
            <a:ext cx="8877300" cy="7124700"/>
          </a:xfrm>
          <a:prstGeom prst="rect">
            <a:avLst/>
          </a:prstGeom>
          <a:noFill/>
          <a:ln>
            <a:noFill/>
          </a:ln>
        </p:spPr>
      </p:pic>
      <p:sp>
        <p:nvSpPr>
          <p:cNvPr id="647" name="Google Shape;647;p61" descr="Rounded Rectangle 4"/>
          <p:cNvSpPr/>
          <p:nvPr/>
        </p:nvSpPr>
        <p:spPr>
          <a:xfrm>
            <a:off x="2509837" y="6765925"/>
            <a:ext cx="4308475" cy="1004887"/>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48" name="Google Shape;648;p61" descr="TextBox 26"/>
          <p:cNvSpPr txBox="1"/>
          <p:nvPr/>
        </p:nvSpPr>
        <p:spPr>
          <a:xfrm>
            <a:off x="47625" y="7853362"/>
            <a:ext cx="3111500" cy="17684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400"/>
              <a:buFont typeface="Avenir"/>
              <a:buNone/>
            </a:pPr>
            <a:r>
              <a:rPr lang="en-US" sz="2400" b="1" i="0" u="none">
                <a:solidFill>
                  <a:srgbClr val="0066FF"/>
                </a:solidFill>
                <a:latin typeface="Avenir"/>
                <a:ea typeface="Avenir"/>
                <a:cs typeface="Avenir"/>
                <a:sym typeface="Avenir"/>
              </a:rPr>
              <a:t>If Required = Yes, students without results will be marked as missing</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2"/>
        <p:cNvGrpSpPr/>
        <p:nvPr/>
      </p:nvGrpSpPr>
      <p:grpSpPr>
        <a:xfrm>
          <a:off x="0" y="0"/>
          <a:ext cx="0" cy="0"/>
          <a:chOff x="0" y="0"/>
          <a:chExt cx="0" cy="0"/>
        </a:xfrm>
      </p:grpSpPr>
      <p:sp>
        <p:nvSpPr>
          <p:cNvPr id="653" name="Google Shape;653;p62" descr="Title 1"/>
          <p:cNvSpPr txBox="1">
            <a:spLocks noGrp="1"/>
          </p:cNvSpPr>
          <p:nvPr>
            <p:ph type="title"/>
          </p:nvPr>
        </p:nvSpPr>
        <p:spPr>
          <a:xfrm>
            <a:off x="422275" y="-130175"/>
            <a:ext cx="11372850" cy="165417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4200"/>
              <a:buFont typeface="Avenir"/>
              <a:buNone/>
            </a:pPr>
            <a:br>
              <a:rPr lang="en-US" sz="4200" b="1" i="0" u="none">
                <a:solidFill>
                  <a:srgbClr val="F89E3E"/>
                </a:solidFill>
                <a:latin typeface="Avenir"/>
                <a:ea typeface="Avenir"/>
                <a:cs typeface="Avenir"/>
                <a:sym typeface="Avenir"/>
              </a:rPr>
            </a:br>
            <a:r>
              <a:rPr lang="en-US" sz="4700" b="1" i="0" u="none">
                <a:solidFill>
                  <a:srgbClr val="F89E3E"/>
                </a:solidFill>
                <a:latin typeface="Avenir"/>
                <a:ea typeface="Avenir"/>
                <a:cs typeface="Avenir"/>
                <a:sym typeface="Avenir"/>
              </a:rPr>
              <a:t>Enter assessment by overall score</a:t>
            </a:r>
            <a:endParaRPr/>
          </a:p>
        </p:txBody>
      </p:sp>
      <p:sp>
        <p:nvSpPr>
          <p:cNvPr id="654" name="Google Shape;654;p62"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55" name="Google Shape;655;p62"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56" name="Google Shape;656;p62" descr="Left Arrow 7"/>
          <p:cNvSpPr/>
          <p:nvPr/>
        </p:nvSpPr>
        <p:spPr>
          <a:xfrm rot="-8820000">
            <a:off x="8331200" y="2439987"/>
            <a:ext cx="1624012" cy="1058862"/>
          </a:xfrm>
          <a:prstGeom prst="leftArrow">
            <a:avLst>
              <a:gd name="adj1" fmla="val 704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57" name="Google Shape;657;p62" descr="Picture 2"/>
          <p:cNvPicPr preferRelativeResize="0"/>
          <p:nvPr/>
        </p:nvPicPr>
        <p:blipFill rotWithShape="1">
          <a:blip r:embed="rId3">
            <a:alphaModFix/>
          </a:blip>
          <a:srcRect/>
          <a:stretch/>
        </p:blipFill>
        <p:spPr>
          <a:xfrm>
            <a:off x="2335212" y="2081212"/>
            <a:ext cx="8877300" cy="7124700"/>
          </a:xfrm>
          <a:prstGeom prst="rect">
            <a:avLst/>
          </a:prstGeom>
          <a:noFill/>
          <a:ln>
            <a:noFill/>
          </a:ln>
        </p:spPr>
      </p:pic>
      <p:sp>
        <p:nvSpPr>
          <p:cNvPr id="658" name="Google Shape;658;p62" descr="Rounded Rectangle 4"/>
          <p:cNvSpPr/>
          <p:nvPr/>
        </p:nvSpPr>
        <p:spPr>
          <a:xfrm>
            <a:off x="6788150" y="6738937"/>
            <a:ext cx="4230687" cy="10033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59" name="Google Shape;659;p62" descr="TextBox 24"/>
          <p:cNvSpPr txBox="1"/>
          <p:nvPr/>
        </p:nvSpPr>
        <p:spPr>
          <a:xfrm>
            <a:off x="4940300" y="8021637"/>
            <a:ext cx="8064500" cy="776287"/>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000"/>
              <a:buFont typeface="Avenir"/>
              <a:buNone/>
            </a:pPr>
            <a:r>
              <a:rPr lang="en-US" sz="2000" b="1" i="0" u="none">
                <a:solidFill>
                  <a:srgbClr val="0066FF"/>
                </a:solidFill>
                <a:latin typeface="Avenir"/>
                <a:ea typeface="Avenir"/>
                <a:cs typeface="Avenir"/>
                <a:sym typeface="Avenir"/>
              </a:rPr>
              <a:t>Default is No-- toggle to Yes if you will be entering the overall level students should receive as opposed to an overall percentage.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3"/>
        <p:cNvGrpSpPr/>
        <p:nvPr/>
      </p:nvGrpSpPr>
      <p:grpSpPr>
        <a:xfrm>
          <a:off x="0" y="0"/>
          <a:ext cx="0" cy="0"/>
          <a:chOff x="0" y="0"/>
          <a:chExt cx="0" cy="0"/>
        </a:xfrm>
      </p:grpSpPr>
      <p:sp>
        <p:nvSpPr>
          <p:cNvPr id="664" name="Google Shape;664;p63" descr="Title 1"/>
          <p:cNvSpPr txBox="1">
            <a:spLocks noGrp="1"/>
          </p:cNvSpPr>
          <p:nvPr>
            <p:ph type="title"/>
          </p:nvPr>
        </p:nvSpPr>
        <p:spPr>
          <a:xfrm>
            <a:off x="388937" y="496887"/>
            <a:ext cx="11099800" cy="233362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4200"/>
              <a:buFont typeface="Avenir"/>
              <a:buNone/>
            </a:pPr>
            <a:r>
              <a:rPr lang="en-US" sz="4200" b="1" i="0" u="none">
                <a:solidFill>
                  <a:srgbClr val="F89E3E"/>
                </a:solidFill>
                <a:latin typeface="Avenir"/>
                <a:ea typeface="Avenir"/>
                <a:cs typeface="Avenir"/>
                <a:sym typeface="Avenir"/>
              </a:rPr>
              <a:t>Enter assessment by overall score</a:t>
            </a:r>
            <a:br>
              <a:rPr lang="en-US" sz="4200" b="1" i="0" u="none">
                <a:solidFill>
                  <a:srgbClr val="F89E3E"/>
                </a:solidFill>
                <a:latin typeface="Avenir"/>
                <a:ea typeface="Avenir"/>
                <a:cs typeface="Avenir"/>
                <a:sym typeface="Avenir"/>
              </a:rPr>
            </a:br>
            <a:br>
              <a:rPr lang="en-US" sz="4200" b="1" i="0" u="none">
                <a:solidFill>
                  <a:srgbClr val="F89E3E"/>
                </a:solidFill>
                <a:latin typeface="Avenir"/>
                <a:ea typeface="Avenir"/>
                <a:cs typeface="Avenir"/>
                <a:sym typeface="Avenir"/>
              </a:rPr>
            </a:br>
            <a:endParaRPr/>
          </a:p>
        </p:txBody>
      </p:sp>
      <p:sp>
        <p:nvSpPr>
          <p:cNvPr id="665" name="Google Shape;665;p63"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66" name="Google Shape;666;p63"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67" name="Google Shape;667;p63" descr="Picture 10"/>
          <p:cNvPicPr preferRelativeResize="0"/>
          <p:nvPr/>
        </p:nvPicPr>
        <p:blipFill rotWithShape="1">
          <a:blip r:embed="rId3">
            <a:alphaModFix/>
          </a:blip>
          <a:srcRect/>
          <a:stretch/>
        </p:blipFill>
        <p:spPr>
          <a:xfrm>
            <a:off x="228600" y="1790700"/>
            <a:ext cx="12230100" cy="76454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1"/>
        <p:cNvGrpSpPr/>
        <p:nvPr/>
      </p:nvGrpSpPr>
      <p:grpSpPr>
        <a:xfrm>
          <a:off x="0" y="0"/>
          <a:ext cx="0" cy="0"/>
          <a:chOff x="0" y="0"/>
          <a:chExt cx="0" cy="0"/>
        </a:xfrm>
      </p:grpSpPr>
      <p:sp>
        <p:nvSpPr>
          <p:cNvPr id="672" name="Google Shape;672;p64" descr="Title 1"/>
          <p:cNvSpPr txBox="1">
            <a:spLocks noGrp="1"/>
          </p:cNvSpPr>
          <p:nvPr>
            <p:ph type="title"/>
          </p:nvPr>
        </p:nvSpPr>
        <p:spPr>
          <a:xfrm>
            <a:off x="355600" y="-152400"/>
            <a:ext cx="11099800" cy="1698625"/>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89E3E"/>
              </a:buClr>
              <a:buSzPts val="4600"/>
              <a:buFont typeface="Avenir"/>
              <a:buNone/>
            </a:pPr>
            <a:br>
              <a:rPr lang="en-US" sz="4600" b="1" i="0" u="none">
                <a:solidFill>
                  <a:srgbClr val="F89E3E"/>
                </a:solidFill>
                <a:latin typeface="Avenir"/>
                <a:ea typeface="Avenir"/>
                <a:cs typeface="Avenir"/>
                <a:sym typeface="Avenir"/>
              </a:rPr>
            </a:br>
            <a:r>
              <a:rPr lang="en-US" sz="4600" b="1" i="0" u="none">
                <a:solidFill>
                  <a:srgbClr val="F89E3E"/>
                </a:solidFill>
                <a:latin typeface="Avenir"/>
                <a:ea typeface="Avenir"/>
                <a:cs typeface="Avenir"/>
                <a:sym typeface="Avenir"/>
              </a:rPr>
              <a:t>Enter assessment by overall score</a:t>
            </a:r>
            <a:endParaRPr/>
          </a:p>
        </p:txBody>
      </p:sp>
      <p:sp>
        <p:nvSpPr>
          <p:cNvPr id="673" name="Google Shape;673;p64" descr="Text Placeholder 4"/>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74" name="Google Shape;674;p64" descr="TextBox 6"/>
          <p:cNvSpPr txBox="1"/>
          <p:nvPr/>
        </p:nvSpPr>
        <p:spPr>
          <a:xfrm>
            <a:off x="558800" y="328930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675" name="Google Shape;675;p64" descr="Picture 10"/>
          <p:cNvPicPr preferRelativeResize="0"/>
          <p:nvPr/>
        </p:nvPicPr>
        <p:blipFill rotWithShape="1">
          <a:blip r:embed="rId3">
            <a:alphaModFix/>
          </a:blip>
          <a:srcRect/>
          <a:stretch/>
        </p:blipFill>
        <p:spPr>
          <a:xfrm>
            <a:off x="228600" y="1790700"/>
            <a:ext cx="12230100" cy="7645400"/>
          </a:xfrm>
          <a:prstGeom prst="rect">
            <a:avLst/>
          </a:prstGeom>
          <a:noFill/>
          <a:ln>
            <a:noFill/>
          </a:ln>
        </p:spPr>
      </p:pic>
      <p:pic>
        <p:nvPicPr>
          <p:cNvPr id="676" name="Google Shape;676;p64" descr="Picture 2"/>
          <p:cNvPicPr preferRelativeResize="0"/>
          <p:nvPr/>
        </p:nvPicPr>
        <p:blipFill rotWithShape="1">
          <a:blip r:embed="rId4">
            <a:alphaModFix/>
          </a:blip>
          <a:srcRect/>
          <a:stretch/>
        </p:blipFill>
        <p:spPr>
          <a:xfrm>
            <a:off x="117475" y="2108200"/>
            <a:ext cx="12455525" cy="7010400"/>
          </a:xfrm>
          <a:prstGeom prst="rect">
            <a:avLst/>
          </a:prstGeom>
          <a:noFill/>
          <a:ln>
            <a:noFill/>
          </a:ln>
        </p:spPr>
      </p:pic>
      <p:sp>
        <p:nvSpPr>
          <p:cNvPr id="677" name="Google Shape;677;p64" descr="Rounded Rectangle 27"/>
          <p:cNvSpPr/>
          <p:nvPr/>
        </p:nvSpPr>
        <p:spPr>
          <a:xfrm rot="5400000">
            <a:off x="9156700" y="5818187"/>
            <a:ext cx="4378325" cy="22225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78" name="Google Shape;678;p64" descr="Left Arrow 28"/>
          <p:cNvSpPr/>
          <p:nvPr/>
        </p:nvSpPr>
        <p:spPr>
          <a:xfrm rot="-5880000">
            <a:off x="11964987" y="3851275"/>
            <a:ext cx="808037" cy="303212"/>
          </a:xfrm>
          <a:prstGeom prst="leftArrow">
            <a:avLst>
              <a:gd name="adj1" fmla="val 4046"/>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2"/>
        <p:cNvGrpSpPr/>
        <p:nvPr/>
      </p:nvGrpSpPr>
      <p:grpSpPr>
        <a:xfrm>
          <a:off x="0" y="0"/>
          <a:ext cx="0" cy="0"/>
          <a:chOff x="0" y="0"/>
          <a:chExt cx="0" cy="0"/>
        </a:xfrm>
      </p:grpSpPr>
      <p:sp>
        <p:nvSpPr>
          <p:cNvPr id="683" name="Google Shape;683;p65" descr="Text Placeholder 3"/>
          <p:cNvSpPr txBox="1">
            <a:spLocks noGrp="1"/>
          </p:cNvSpPr>
          <p:nvPr>
            <p:ph type="body" idx="1"/>
          </p:nvPr>
        </p:nvSpPr>
        <p:spPr>
          <a:xfrm>
            <a:off x="952500" y="3289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684" name="Google Shape;684;p65" descr="Text Placeholder 4"/>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85" name="Google Shape;685;p65" descr="TextBox 6"/>
          <p:cNvSpPr txBox="1"/>
          <p:nvPr/>
        </p:nvSpPr>
        <p:spPr>
          <a:xfrm>
            <a:off x="558800" y="235585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686" name="Google Shape;686;p65" descr="TextBox 7"/>
          <p:cNvSpPr txBox="1"/>
          <p:nvPr/>
        </p:nvSpPr>
        <p:spPr>
          <a:xfrm>
            <a:off x="558800" y="1828800"/>
            <a:ext cx="13766800" cy="5154612"/>
          </a:xfrm>
          <a:prstGeom prst="rect">
            <a:avLst/>
          </a:prstGeom>
          <a:noFill/>
          <a:ln w="9525" cap="flat" cmpd="sng">
            <a:solidFill>
              <a:srgbClr val="FFFFFF"/>
            </a:solidFill>
            <a:prstDash val="solid"/>
            <a:round/>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53C0AB"/>
              </a:buClr>
              <a:buSzPts val="6600"/>
              <a:buFont typeface="Avenir"/>
              <a:buNone/>
            </a:pPr>
            <a:r>
              <a:rPr lang="en-US" sz="6600" b="1" i="0" u="none">
                <a:solidFill>
                  <a:srgbClr val="53C0AB"/>
                </a:solidFill>
                <a:latin typeface="Avenir"/>
                <a:ea typeface="Avenir"/>
                <a:cs typeface="Avenir"/>
                <a:sym typeface="Avenir"/>
              </a:rPr>
              <a:t>Questions about Gradebook?</a:t>
            </a:r>
            <a:endParaRPr sz="6600" b="1" i="0" u="none">
              <a:solidFill>
                <a:srgbClr val="53C0AB"/>
              </a:solidFill>
              <a:latin typeface="Avenir"/>
              <a:ea typeface="Avenir"/>
              <a:cs typeface="Avenir"/>
              <a:sym typeface="Avenir"/>
            </a:endParaRPr>
          </a:p>
          <a:p>
            <a:pPr marL="0" marR="0" lvl="0" indent="0" algn="ctr" rtl="0">
              <a:lnSpc>
                <a:spcPct val="100000"/>
              </a:lnSpc>
              <a:spcBef>
                <a:spcPts val="0"/>
              </a:spcBef>
              <a:spcAft>
                <a:spcPts val="0"/>
              </a:spcAft>
              <a:buNone/>
            </a:pPr>
            <a:endParaRPr sz="6600" b="1" i="0" u="none">
              <a:solidFill>
                <a:srgbClr val="53C0AB"/>
              </a:solidFill>
              <a:latin typeface="Avenir"/>
              <a:ea typeface="Avenir"/>
              <a:cs typeface="Avenir"/>
              <a:sym typeface="Aveni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0"/>
        <p:cNvGrpSpPr/>
        <p:nvPr/>
      </p:nvGrpSpPr>
      <p:grpSpPr>
        <a:xfrm>
          <a:off x="0" y="0"/>
          <a:ext cx="0" cy="0"/>
          <a:chOff x="0" y="0"/>
          <a:chExt cx="0" cy="0"/>
        </a:xfrm>
      </p:grpSpPr>
      <p:sp>
        <p:nvSpPr>
          <p:cNvPr id="691" name="Google Shape;691;p66" descr="Title 1"/>
          <p:cNvSpPr txBox="1">
            <a:spLocks noGrp="1"/>
          </p:cNvSpPr>
          <p:nvPr>
            <p:ph type="title"/>
          </p:nvPr>
        </p:nvSpPr>
        <p:spPr>
          <a:xfrm>
            <a:off x="558800" y="268287"/>
            <a:ext cx="11099800" cy="17891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000"/>
              <a:buFont typeface="Avenir"/>
              <a:buNone/>
            </a:pPr>
            <a:r>
              <a:rPr lang="en-US" sz="6000" b="1" i="0" u="none">
                <a:solidFill>
                  <a:srgbClr val="F5A052"/>
                </a:solidFill>
                <a:latin typeface="Avenir"/>
                <a:ea typeface="Avenir"/>
                <a:cs typeface="Avenir"/>
                <a:sym typeface="Avenir"/>
              </a:rPr>
              <a:t>Practice Time: Gradebook</a:t>
            </a:r>
            <a:endParaRPr/>
          </a:p>
        </p:txBody>
      </p:sp>
      <p:sp>
        <p:nvSpPr>
          <p:cNvPr id="692" name="Google Shape;692;p66" descr="Text Placeholder 3"/>
          <p:cNvSpPr txBox="1">
            <a:spLocks noGrp="1"/>
          </p:cNvSpPr>
          <p:nvPr>
            <p:ph type="body" idx="1"/>
          </p:nvPr>
        </p:nvSpPr>
        <p:spPr>
          <a:xfrm>
            <a:off x="1060450" y="2327275"/>
            <a:ext cx="11461750" cy="6597650"/>
          </a:xfrm>
          <a:prstGeom prst="rect">
            <a:avLst/>
          </a:prstGeom>
          <a:noFill/>
          <a:ln>
            <a:noFill/>
          </a:ln>
        </p:spPr>
        <p:txBody>
          <a:bodyPr spcFirstLastPara="1" wrap="square" lIns="91425" tIns="45700" rIns="91425" bIns="45700" anchor="t" anchorCtr="0">
            <a:noAutofit/>
          </a:bodyPr>
          <a:lstStyle/>
          <a:p>
            <a:pPr marL="466725" marR="0" lvl="0" indent="-466725" algn="l" rtl="0">
              <a:lnSpc>
                <a:spcPct val="100000"/>
              </a:lnSpc>
              <a:spcBef>
                <a:spcPts val="0"/>
              </a:spcBef>
              <a:spcAft>
                <a:spcPts val="0"/>
              </a:spcAft>
              <a:buClr>
                <a:srgbClr val="8FA0A5"/>
              </a:buClr>
              <a:buSzPts val="4000"/>
              <a:buFont typeface="Arial"/>
              <a:buChar char="•"/>
            </a:pPr>
            <a:r>
              <a:rPr lang="en-US" sz="4000" b="0" i="0" u="none">
                <a:solidFill>
                  <a:srgbClr val="8FA0A5"/>
                </a:solidFill>
                <a:latin typeface="Avenir"/>
                <a:ea typeface="Avenir"/>
                <a:cs typeface="Avenir"/>
                <a:sym typeface="Avenir"/>
              </a:rPr>
              <a:t>Navigate to the Gradebook page. </a:t>
            </a:r>
            <a:endParaRPr sz="4000" b="0" i="0" u="none">
              <a:solidFill>
                <a:srgbClr val="8FA0A5"/>
              </a:solidFill>
              <a:latin typeface="Avenir"/>
              <a:ea typeface="Avenir"/>
              <a:cs typeface="Avenir"/>
              <a:sym typeface="Avenir"/>
            </a:endParaRPr>
          </a:p>
          <a:p>
            <a:pPr marL="466725" marR="0" lvl="0" indent="-466725" algn="l" rtl="0">
              <a:lnSpc>
                <a:spcPct val="100000"/>
              </a:lnSpc>
              <a:spcBef>
                <a:spcPts val="0"/>
              </a:spcBef>
              <a:spcAft>
                <a:spcPts val="0"/>
              </a:spcAft>
              <a:buClr>
                <a:srgbClr val="8FA0A5"/>
              </a:buClr>
              <a:buSzPts val="4000"/>
              <a:buFont typeface="Arial"/>
              <a:buChar char="•"/>
            </a:pPr>
            <a:r>
              <a:rPr lang="en-US" sz="4000" b="0" i="0" u="none">
                <a:solidFill>
                  <a:srgbClr val="8FA0A5"/>
                </a:solidFill>
                <a:latin typeface="Avenir"/>
                <a:ea typeface="Avenir"/>
                <a:cs typeface="Avenir"/>
                <a:sym typeface="Avenir"/>
              </a:rPr>
              <a:t>Select any course, pick a section, and the S1 term.</a:t>
            </a:r>
            <a:endParaRPr sz="2200" b="0" i="0" u="none">
              <a:solidFill>
                <a:srgbClr val="8FA0A5"/>
              </a:solidFill>
              <a:latin typeface="Avenir"/>
              <a:ea typeface="Avenir"/>
              <a:cs typeface="Avenir"/>
              <a:sym typeface="Avenir"/>
            </a:endParaRPr>
          </a:p>
          <a:p>
            <a:pPr marL="466725" marR="0" lvl="0" indent="-466725" algn="l" rtl="0">
              <a:lnSpc>
                <a:spcPct val="100000"/>
              </a:lnSpc>
              <a:spcBef>
                <a:spcPts val="0"/>
              </a:spcBef>
              <a:spcAft>
                <a:spcPts val="0"/>
              </a:spcAft>
              <a:buClr>
                <a:srgbClr val="8FA0A5"/>
              </a:buClr>
              <a:buSzPts val="4000"/>
              <a:buFont typeface="Arial"/>
              <a:buChar char="•"/>
            </a:pPr>
            <a:r>
              <a:rPr lang="en-US" sz="4000" b="0" i="0" u="none">
                <a:solidFill>
                  <a:srgbClr val="8FA0A5"/>
                </a:solidFill>
                <a:latin typeface="Avenir"/>
                <a:ea typeface="Avenir"/>
                <a:cs typeface="Avenir"/>
                <a:sym typeface="Avenir"/>
              </a:rPr>
              <a:t>Click "Add Assessment" and give it a name. </a:t>
            </a:r>
            <a:endParaRPr sz="2200" b="0" i="0" u="none">
              <a:solidFill>
                <a:srgbClr val="8FA0A5"/>
              </a:solidFill>
              <a:latin typeface="Avenir"/>
              <a:ea typeface="Avenir"/>
              <a:cs typeface="Avenir"/>
              <a:sym typeface="Avenir"/>
            </a:endParaRPr>
          </a:p>
          <a:p>
            <a:pPr marL="466725" marR="0" lvl="0" indent="-466725" algn="l" rtl="0">
              <a:lnSpc>
                <a:spcPct val="100000"/>
              </a:lnSpc>
              <a:spcBef>
                <a:spcPts val="0"/>
              </a:spcBef>
              <a:spcAft>
                <a:spcPts val="0"/>
              </a:spcAft>
              <a:buClr>
                <a:srgbClr val="8FA0A5"/>
              </a:buClr>
              <a:buSzPts val="4000"/>
              <a:buFont typeface="Arial"/>
              <a:buChar char="•"/>
            </a:pPr>
            <a:r>
              <a:rPr lang="en-US" sz="4000" b="0" i="0" u="none">
                <a:solidFill>
                  <a:srgbClr val="8FA0A5"/>
                </a:solidFill>
                <a:latin typeface="Avenir"/>
                <a:ea typeface="Avenir"/>
                <a:cs typeface="Avenir"/>
                <a:sym typeface="Avenir"/>
              </a:rPr>
              <a:t>Save, enter your scores out 0-100% for each student and save again! </a:t>
            </a:r>
            <a:endParaRPr/>
          </a:p>
        </p:txBody>
      </p:sp>
      <p:sp>
        <p:nvSpPr>
          <p:cNvPr id="693" name="Google Shape;693;p66" descr="Text Placeholder 5"/>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7"/>
        <p:cNvGrpSpPr/>
        <p:nvPr/>
      </p:nvGrpSpPr>
      <p:grpSpPr>
        <a:xfrm>
          <a:off x="0" y="0"/>
          <a:ext cx="0" cy="0"/>
          <a:chOff x="0" y="0"/>
          <a:chExt cx="0" cy="0"/>
        </a:xfrm>
      </p:grpSpPr>
      <p:sp>
        <p:nvSpPr>
          <p:cNvPr id="698" name="Google Shape;698;p67" descr="Title 1"/>
          <p:cNvSpPr txBox="1">
            <a:spLocks noGrp="1"/>
          </p:cNvSpPr>
          <p:nvPr>
            <p:ph type="title"/>
          </p:nvPr>
        </p:nvSpPr>
        <p:spPr>
          <a:xfrm>
            <a:off x="177800" y="0"/>
            <a:ext cx="11874500" cy="15748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Enter assessment question-by-question</a:t>
            </a:r>
            <a:endParaRPr/>
          </a:p>
        </p:txBody>
      </p:sp>
      <p:sp>
        <p:nvSpPr>
          <p:cNvPr id="699" name="Google Shape;699;p67" descr="Text Placeholder 9"/>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pic>
        <p:nvPicPr>
          <p:cNvPr id="700" name="Google Shape;700;p67" descr="Picture 2"/>
          <p:cNvPicPr preferRelativeResize="0"/>
          <p:nvPr/>
        </p:nvPicPr>
        <p:blipFill rotWithShape="1">
          <a:blip r:embed="rId3">
            <a:alphaModFix/>
          </a:blip>
          <a:srcRect/>
          <a:stretch/>
        </p:blipFill>
        <p:spPr>
          <a:xfrm>
            <a:off x="0" y="1814512"/>
            <a:ext cx="13004800" cy="7034212"/>
          </a:xfrm>
          <a:prstGeom prst="rect">
            <a:avLst/>
          </a:prstGeom>
          <a:noFill/>
          <a:ln>
            <a:noFill/>
          </a:ln>
        </p:spPr>
      </p:pic>
      <p:sp>
        <p:nvSpPr>
          <p:cNvPr id="701" name="Google Shape;701;p67" descr="Rounded Rectangle 4"/>
          <p:cNvSpPr/>
          <p:nvPr/>
        </p:nvSpPr>
        <p:spPr>
          <a:xfrm>
            <a:off x="3408362" y="6524625"/>
            <a:ext cx="2232025" cy="650875"/>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02" name="Google Shape;702;p67" descr="Rectangle 6"/>
          <p:cNvSpPr txBox="1"/>
          <p:nvPr/>
        </p:nvSpPr>
        <p:spPr>
          <a:xfrm>
            <a:off x="177800" y="3762375"/>
            <a:ext cx="2959100" cy="1768475"/>
          </a:xfrm>
          <a:prstGeom prst="rect">
            <a:avLst/>
          </a:prstGeom>
          <a:solidFill>
            <a:srgbClr val="FFFFFF">
              <a:alpha val="69411"/>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400"/>
              <a:buFont typeface="Avenir"/>
              <a:buNone/>
            </a:pPr>
            <a:r>
              <a:rPr lang="en-US" sz="2400" b="1" i="0" u="none">
                <a:solidFill>
                  <a:srgbClr val="0066FF"/>
                </a:solidFill>
                <a:latin typeface="Avenir"/>
                <a:ea typeface="Avenir"/>
                <a:cs typeface="Avenir"/>
                <a:sym typeface="Avenir"/>
              </a:rPr>
              <a:t>Set up your assessment the same way you just did</a:t>
            </a:r>
            <a:endParaRPr/>
          </a:p>
        </p:txBody>
      </p:sp>
      <p:sp>
        <p:nvSpPr>
          <p:cNvPr id="703" name="Google Shape;703;p67" descr="Rectangle 13"/>
          <p:cNvSpPr txBox="1"/>
          <p:nvPr/>
        </p:nvSpPr>
        <p:spPr>
          <a:xfrm>
            <a:off x="952500" y="6627812"/>
            <a:ext cx="2184400" cy="511175"/>
          </a:xfrm>
          <a:prstGeom prst="rect">
            <a:avLst/>
          </a:prstGeom>
          <a:solidFill>
            <a:srgbClr val="FFFFFF">
              <a:alpha val="69411"/>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400"/>
              <a:buFont typeface="Avenir"/>
              <a:buNone/>
            </a:pPr>
            <a:r>
              <a:rPr lang="en-US" sz="2400" b="1" i="0" u="none">
                <a:solidFill>
                  <a:srgbClr val="0066FF"/>
                </a:solidFill>
                <a:latin typeface="Avenir"/>
                <a:ea typeface="Avenir"/>
                <a:cs typeface="Avenir"/>
                <a:sym typeface="Avenir"/>
              </a:rPr>
              <a:t>Then click </a:t>
            </a:r>
            <a:r>
              <a:rPr lang="en-US" sz="2400" b="0" i="0" u="none">
                <a:solidFill>
                  <a:srgbClr val="0066FF"/>
                </a:solidFill>
                <a:latin typeface="Noto Sans Symbols"/>
                <a:ea typeface="Noto Sans Symbols"/>
                <a:cs typeface="Noto Sans Symbols"/>
                <a:sym typeface="Noto Sans Symbols"/>
              </a:rPr>
              <a: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7"/>
        <p:cNvGrpSpPr/>
        <p:nvPr/>
      </p:nvGrpSpPr>
      <p:grpSpPr>
        <a:xfrm>
          <a:off x="0" y="0"/>
          <a:ext cx="0" cy="0"/>
          <a:chOff x="0" y="0"/>
          <a:chExt cx="0" cy="0"/>
        </a:xfrm>
      </p:grpSpPr>
      <p:sp>
        <p:nvSpPr>
          <p:cNvPr id="708" name="Google Shape;708;p68" descr="Title 1"/>
          <p:cNvSpPr txBox="1">
            <a:spLocks noGrp="1"/>
          </p:cNvSpPr>
          <p:nvPr>
            <p:ph type="title"/>
          </p:nvPr>
        </p:nvSpPr>
        <p:spPr>
          <a:xfrm>
            <a:off x="293687" y="-469900"/>
            <a:ext cx="12711112" cy="2159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Enter assessment question-by-question</a:t>
            </a:r>
            <a:endParaRPr/>
          </a:p>
        </p:txBody>
      </p:sp>
      <p:sp>
        <p:nvSpPr>
          <p:cNvPr id="709" name="Google Shape;709;p68" descr="Text Placeholder 6"/>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pic>
        <p:nvPicPr>
          <p:cNvPr id="710" name="Google Shape;710;p68" descr="Picture 3"/>
          <p:cNvPicPr preferRelativeResize="0"/>
          <p:nvPr/>
        </p:nvPicPr>
        <p:blipFill rotWithShape="1">
          <a:blip r:embed="rId3">
            <a:alphaModFix/>
          </a:blip>
          <a:srcRect/>
          <a:stretch/>
        </p:blipFill>
        <p:spPr>
          <a:xfrm>
            <a:off x="0" y="1900237"/>
            <a:ext cx="13004800" cy="6311900"/>
          </a:xfrm>
          <a:prstGeom prst="rect">
            <a:avLst/>
          </a:prstGeom>
          <a:noFill/>
          <a:ln>
            <a:noFill/>
          </a:ln>
        </p:spPr>
      </p:pic>
      <p:sp>
        <p:nvSpPr>
          <p:cNvPr id="711" name="Google Shape;711;p68" descr="Rounded Rectangle 4"/>
          <p:cNvSpPr/>
          <p:nvPr/>
        </p:nvSpPr>
        <p:spPr>
          <a:xfrm>
            <a:off x="1393825" y="5445125"/>
            <a:ext cx="927100" cy="6350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12" name="Google Shape;712;p68" descr="Rectangle 5"/>
          <p:cNvSpPr txBox="1"/>
          <p:nvPr/>
        </p:nvSpPr>
        <p:spPr>
          <a:xfrm>
            <a:off x="2236787" y="5946775"/>
            <a:ext cx="3776662" cy="13350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600"/>
              <a:buFont typeface="Avenir"/>
              <a:buNone/>
            </a:pPr>
            <a:r>
              <a:rPr lang="en-US" sz="3600" b="1" i="0" u="none">
                <a:solidFill>
                  <a:srgbClr val="0066FF"/>
                </a:solidFill>
                <a:latin typeface="Avenir"/>
                <a:ea typeface="Avenir"/>
                <a:cs typeface="Avenir"/>
                <a:sym typeface="Avenir"/>
              </a:rPr>
              <a:t>click “Input” to enter scores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6"/>
        <p:cNvGrpSpPr/>
        <p:nvPr/>
      </p:nvGrpSpPr>
      <p:grpSpPr>
        <a:xfrm>
          <a:off x="0" y="0"/>
          <a:ext cx="0" cy="0"/>
          <a:chOff x="0" y="0"/>
          <a:chExt cx="0" cy="0"/>
        </a:xfrm>
      </p:grpSpPr>
      <p:pic>
        <p:nvPicPr>
          <p:cNvPr id="717" name="Google Shape;717;p69" descr="Picture 5"/>
          <p:cNvPicPr preferRelativeResize="0"/>
          <p:nvPr/>
        </p:nvPicPr>
        <p:blipFill rotWithShape="1">
          <a:blip r:embed="rId3">
            <a:alphaModFix/>
          </a:blip>
          <a:srcRect/>
          <a:stretch/>
        </p:blipFill>
        <p:spPr>
          <a:xfrm>
            <a:off x="450850" y="1295400"/>
            <a:ext cx="12101512" cy="7162800"/>
          </a:xfrm>
          <a:prstGeom prst="rect">
            <a:avLst/>
          </a:prstGeom>
          <a:noFill/>
          <a:ln>
            <a:noFill/>
          </a:ln>
        </p:spPr>
      </p:pic>
      <p:sp>
        <p:nvSpPr>
          <p:cNvPr id="718" name="Google Shape;718;p69" descr="Title 1"/>
          <p:cNvSpPr txBox="1">
            <a:spLocks noGrp="1"/>
          </p:cNvSpPr>
          <p:nvPr>
            <p:ph type="title"/>
          </p:nvPr>
        </p:nvSpPr>
        <p:spPr>
          <a:xfrm>
            <a:off x="450850" y="239712"/>
            <a:ext cx="11450637" cy="10556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Enter assessment question-by-question</a:t>
            </a:r>
            <a:endParaRPr/>
          </a:p>
        </p:txBody>
      </p:sp>
      <p:sp>
        <p:nvSpPr>
          <p:cNvPr id="719" name="Google Shape;719;p69" descr="Text Placeholder 9"/>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720" name="Google Shape;720;p69" descr="Rounded Rectangle 4"/>
          <p:cNvSpPr/>
          <p:nvPr/>
        </p:nvSpPr>
        <p:spPr>
          <a:xfrm>
            <a:off x="2235200" y="3221037"/>
            <a:ext cx="3429000" cy="741362"/>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21" name="Google Shape;721;p69" descr="TextBox 6"/>
          <p:cNvSpPr txBox="1"/>
          <p:nvPr/>
        </p:nvSpPr>
        <p:spPr>
          <a:xfrm>
            <a:off x="7196137" y="4419600"/>
            <a:ext cx="3886200" cy="1652587"/>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Click “Add Question” to add 1 or more question columns</a:t>
            </a:r>
            <a:endParaRPr/>
          </a:p>
        </p:txBody>
      </p:sp>
      <p:cxnSp>
        <p:nvCxnSpPr>
          <p:cNvPr id="722" name="Google Shape;722;p69" descr="Straight Arrow Connector 7"/>
          <p:cNvCxnSpPr/>
          <p:nvPr/>
        </p:nvCxnSpPr>
        <p:spPr>
          <a:xfrm rot="10800000">
            <a:off x="5834062" y="3927475"/>
            <a:ext cx="1362075" cy="644525"/>
          </a:xfrm>
          <a:prstGeom prst="straightConnector1">
            <a:avLst/>
          </a:prstGeom>
          <a:noFill/>
          <a:ln w="57150" cap="flat" cmpd="sng">
            <a:solidFill>
              <a:srgbClr val="0066FF"/>
            </a:solidFill>
            <a:prstDash val="solid"/>
            <a:round/>
            <a:headEnd type="none" w="sm" len="sm"/>
            <a:tailEnd type="triangle" w="med" len="med"/>
          </a:ln>
        </p:spPr>
      </p:cxnSp>
      <p:pic>
        <p:nvPicPr>
          <p:cNvPr id="723" name="Google Shape;723;p69" descr="Picture 11"/>
          <p:cNvPicPr preferRelativeResize="0"/>
          <p:nvPr/>
        </p:nvPicPr>
        <p:blipFill rotWithShape="1">
          <a:blip r:embed="rId4">
            <a:alphaModFix/>
          </a:blip>
          <a:srcRect/>
          <a:stretch/>
        </p:blipFill>
        <p:spPr>
          <a:xfrm>
            <a:off x="4421187" y="4495800"/>
            <a:ext cx="1323975" cy="3733800"/>
          </a:xfrm>
          <a:prstGeom prst="rect">
            <a:avLst/>
          </a:prstGeom>
          <a:noFill/>
          <a:ln>
            <a:noFill/>
          </a:ln>
        </p:spPr>
      </p:pic>
      <p:pic>
        <p:nvPicPr>
          <p:cNvPr id="724" name="Google Shape;724;p69" descr="Picture 2"/>
          <p:cNvPicPr preferRelativeResize="0"/>
          <p:nvPr/>
        </p:nvPicPr>
        <p:blipFill rotWithShape="1">
          <a:blip r:embed="rId5">
            <a:alphaModFix/>
          </a:blip>
          <a:srcRect/>
          <a:stretch/>
        </p:blipFill>
        <p:spPr>
          <a:xfrm>
            <a:off x="2073275" y="4041775"/>
            <a:ext cx="3752850" cy="1666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
        <p:cNvGrpSpPr/>
        <p:nvPr/>
      </p:nvGrpSpPr>
      <p:grpSpPr>
        <a:xfrm>
          <a:off x="0" y="0"/>
          <a:ext cx="0" cy="0"/>
          <a:chOff x="0" y="0"/>
          <a:chExt cx="0" cy="0"/>
        </a:xfrm>
      </p:grpSpPr>
      <p:sp>
        <p:nvSpPr>
          <p:cNvPr id="105" name="Google Shape;105;p7" descr="Title 1"/>
          <p:cNvSpPr txBox="1">
            <a:spLocks noGrp="1"/>
          </p:cNvSpPr>
          <p:nvPr>
            <p:ph type="title"/>
          </p:nvPr>
        </p:nvSpPr>
        <p:spPr>
          <a:xfrm>
            <a:off x="558800" y="239712"/>
            <a:ext cx="11493500" cy="10556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500"/>
              <a:buFont typeface="Avenir"/>
              <a:buNone/>
            </a:pPr>
            <a:r>
              <a:rPr lang="en-US" sz="5500" b="1" i="0" u="none">
                <a:solidFill>
                  <a:srgbClr val="F5A052"/>
                </a:solidFill>
                <a:latin typeface="Avenir"/>
                <a:ea typeface="Avenir"/>
                <a:cs typeface="Avenir"/>
                <a:sym typeface="Avenir"/>
              </a:rPr>
              <a:t>Taking Attendance</a:t>
            </a:r>
            <a:endParaRPr/>
          </a:p>
        </p:txBody>
      </p:sp>
      <p:sp>
        <p:nvSpPr>
          <p:cNvPr id="106" name="Google Shape;106;p7"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107" name="Google Shape;107;p7"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08" name="Google Shape;108;p7" descr="TextBox 6"/>
          <p:cNvSpPr txBox="1"/>
          <p:nvPr/>
        </p:nvSpPr>
        <p:spPr>
          <a:xfrm>
            <a:off x="558800" y="1295400"/>
            <a:ext cx="12115800" cy="5399087"/>
          </a:xfrm>
          <a:prstGeom prst="rect">
            <a:avLst/>
          </a:prstGeom>
          <a:solidFill>
            <a:srgbClr val="FFFFFF"/>
          </a:solidFill>
          <a:ln>
            <a:noFill/>
          </a:ln>
        </p:spPr>
        <p:txBody>
          <a:bodyPr spcFirstLastPara="1" wrap="square" lIns="45700" tIns="45700" rIns="45700" bIns="45700" anchor="t" anchorCtr="0">
            <a:spAutoFit/>
          </a:bodyPr>
          <a:lstStyle/>
          <a:p>
            <a:pPr marL="684212" marR="0" lvl="0" indent="-430212" algn="l" rtl="0">
              <a:lnSpc>
                <a:spcPct val="110000"/>
              </a:lnSpc>
              <a:spcBef>
                <a:spcPts val="0"/>
              </a:spcBef>
              <a:spcAft>
                <a:spcPts val="0"/>
              </a:spcAft>
              <a:buClr>
                <a:srgbClr val="000000"/>
              </a:buClr>
              <a:buSzPts val="4000"/>
              <a:buFont typeface="Arial"/>
              <a:buNone/>
            </a:pPr>
            <a:endParaRPr sz="4000" b="0" i="0" u="none">
              <a:solidFill>
                <a:srgbClr val="7F7F7F"/>
              </a:solidFill>
              <a:latin typeface="Avenir"/>
              <a:ea typeface="Avenir"/>
              <a:cs typeface="Avenir"/>
              <a:sym typeface="Avenir"/>
            </a:endParaRPr>
          </a:p>
          <a:p>
            <a:pPr marL="684212" marR="0" lvl="0" indent="-684212" algn="l" rtl="0">
              <a:lnSpc>
                <a:spcPct val="110000"/>
              </a:lnSpc>
              <a:spcBef>
                <a:spcPts val="0"/>
              </a:spcBef>
              <a:spcAft>
                <a:spcPts val="0"/>
              </a:spcAft>
              <a:buClr>
                <a:srgbClr val="7F7F7F"/>
              </a:buClr>
              <a:buSzPts val="4000"/>
              <a:buFont typeface="Arial"/>
              <a:buChar char="•"/>
            </a:pPr>
            <a:r>
              <a:rPr lang="en-US" sz="4000" b="0" i="0" u="none">
                <a:solidFill>
                  <a:srgbClr val="7F7F7F"/>
                </a:solidFill>
                <a:latin typeface="Avenir"/>
                <a:ea typeface="Avenir"/>
                <a:cs typeface="Avenir"/>
                <a:sym typeface="Avenir"/>
              </a:rPr>
              <a:t>Attendance can be taken once a day (typically in homeroom) or in each class period, depending on school policy.</a:t>
            </a:r>
            <a:endParaRPr sz="4000" b="0" i="0" u="none">
              <a:solidFill>
                <a:srgbClr val="7F7F7F"/>
              </a:solidFill>
              <a:latin typeface="Avenir"/>
              <a:ea typeface="Avenir"/>
              <a:cs typeface="Avenir"/>
              <a:sym typeface="Avenir"/>
            </a:endParaRPr>
          </a:p>
          <a:p>
            <a:pPr marL="684212" marR="0" lvl="0" indent="-684212" algn="l" rtl="0">
              <a:lnSpc>
                <a:spcPct val="110000"/>
              </a:lnSpc>
              <a:spcBef>
                <a:spcPts val="0"/>
              </a:spcBef>
              <a:spcAft>
                <a:spcPts val="0"/>
              </a:spcAft>
              <a:buClr>
                <a:srgbClr val="7F7F7F"/>
              </a:buClr>
              <a:buSzPts val="4000"/>
              <a:buFont typeface="Arial"/>
              <a:buChar char="•"/>
            </a:pPr>
            <a:r>
              <a:rPr lang="en-US" sz="4000" b="0" i="0" u="none">
                <a:solidFill>
                  <a:srgbClr val="7F7F7F"/>
                </a:solidFill>
                <a:latin typeface="Avenir"/>
                <a:ea typeface="Avenir"/>
                <a:cs typeface="Avenir"/>
                <a:sym typeface="Avenir"/>
              </a:rPr>
              <a:t>Exact procedures (what time attendance needs to be taken, how tardy students are handled, etc.) vary slightly from school to school.</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8"/>
        <p:cNvGrpSpPr/>
        <p:nvPr/>
      </p:nvGrpSpPr>
      <p:grpSpPr>
        <a:xfrm>
          <a:off x="0" y="0"/>
          <a:ext cx="0" cy="0"/>
          <a:chOff x="0" y="0"/>
          <a:chExt cx="0" cy="0"/>
        </a:xfrm>
      </p:grpSpPr>
      <p:pic>
        <p:nvPicPr>
          <p:cNvPr id="729" name="Google Shape;729;p70" descr="Picture 5"/>
          <p:cNvPicPr preferRelativeResize="0"/>
          <p:nvPr/>
        </p:nvPicPr>
        <p:blipFill rotWithShape="1">
          <a:blip r:embed="rId3">
            <a:alphaModFix/>
          </a:blip>
          <a:srcRect l="3408" t="43614" r="43074"/>
          <a:stretch/>
        </p:blipFill>
        <p:spPr>
          <a:xfrm>
            <a:off x="177800" y="1447800"/>
            <a:ext cx="12239625" cy="7631112"/>
          </a:xfrm>
          <a:prstGeom prst="rect">
            <a:avLst/>
          </a:prstGeom>
          <a:noFill/>
          <a:ln>
            <a:noFill/>
          </a:ln>
        </p:spPr>
      </p:pic>
      <p:sp>
        <p:nvSpPr>
          <p:cNvPr id="730" name="Google Shape;730;p70" descr="Title 1"/>
          <p:cNvSpPr txBox="1">
            <a:spLocks noGrp="1"/>
          </p:cNvSpPr>
          <p:nvPr>
            <p:ph type="title"/>
          </p:nvPr>
        </p:nvSpPr>
        <p:spPr>
          <a:xfrm>
            <a:off x="417512" y="-112712"/>
            <a:ext cx="11607800" cy="167005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Enter assessment question-by-question</a:t>
            </a:r>
            <a:endParaRPr/>
          </a:p>
        </p:txBody>
      </p:sp>
      <p:sp>
        <p:nvSpPr>
          <p:cNvPr id="731" name="Google Shape;731;p70" descr="TextBox 13"/>
          <p:cNvSpPr txBox="1"/>
          <p:nvPr/>
        </p:nvSpPr>
        <p:spPr>
          <a:xfrm>
            <a:off x="7543800" y="1952625"/>
            <a:ext cx="4687887" cy="21748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Enter correct answer ONLY if inputting scores as multiple choice (A, B, C, D)</a:t>
            </a:r>
            <a:endParaRPr/>
          </a:p>
        </p:txBody>
      </p:sp>
      <p:sp>
        <p:nvSpPr>
          <p:cNvPr id="732" name="Google Shape;732;p70" descr="Left Arrow 7"/>
          <p:cNvSpPr/>
          <p:nvPr/>
        </p:nvSpPr>
        <p:spPr>
          <a:xfrm>
            <a:off x="6502400" y="2922587"/>
            <a:ext cx="855662" cy="406400"/>
          </a:xfrm>
          <a:prstGeom prst="leftArrow">
            <a:avLst>
              <a:gd name="adj1" fmla="val 5124"/>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33" name="Google Shape;733;p70" descr="TextBox 8"/>
          <p:cNvSpPr txBox="1"/>
          <p:nvPr/>
        </p:nvSpPr>
        <p:spPr>
          <a:xfrm>
            <a:off x="7543800" y="3933825"/>
            <a:ext cx="4873625" cy="1131887"/>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How many points each question is worth</a:t>
            </a:r>
            <a:endParaRPr/>
          </a:p>
        </p:txBody>
      </p:sp>
      <p:sp>
        <p:nvSpPr>
          <p:cNvPr id="734" name="Google Shape;734;p70" descr="Left Arrow 7"/>
          <p:cNvSpPr/>
          <p:nvPr/>
        </p:nvSpPr>
        <p:spPr>
          <a:xfrm>
            <a:off x="6502400" y="4238625"/>
            <a:ext cx="855662" cy="406400"/>
          </a:xfrm>
          <a:prstGeom prst="leftArrow">
            <a:avLst>
              <a:gd name="adj1" fmla="val 5124"/>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35" name="Google Shape;735;p70" descr="TextBox 15"/>
          <p:cNvSpPr txBox="1"/>
          <p:nvPr/>
        </p:nvSpPr>
        <p:spPr>
          <a:xfrm>
            <a:off x="7543800" y="5408612"/>
            <a:ext cx="5057775" cy="554037"/>
          </a:xfrm>
          <a:prstGeom prst="rect">
            <a:avLst/>
          </a:prstGeom>
          <a:solidFill>
            <a:srgbClr val="FFFFFF">
              <a:alpha val="84705"/>
            </a:srgbClr>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grpSp>
        <p:nvGrpSpPr>
          <p:cNvPr id="736" name="Google Shape;736;p70"/>
          <p:cNvGrpSpPr/>
          <p:nvPr/>
        </p:nvGrpSpPr>
        <p:grpSpPr>
          <a:xfrm>
            <a:off x="6638925" y="5472112"/>
            <a:ext cx="555625" cy="3138487"/>
            <a:chOff x="-1" y="-1"/>
            <a:chExt cx="555168" cy="3137316"/>
          </a:xfrm>
        </p:grpSpPr>
        <p:sp>
          <p:nvSpPr>
            <p:cNvPr id="737" name="Google Shape;737;p70"/>
            <p:cNvSpPr/>
            <p:nvPr/>
          </p:nvSpPr>
          <p:spPr>
            <a:xfrm>
              <a:off x="-1" y="-1"/>
              <a:ext cx="555168" cy="3137316"/>
            </a:xfrm>
            <a:custGeom>
              <a:avLst/>
              <a:gdLst/>
              <a:ahLst/>
              <a:cxnLst/>
              <a:rect l="l" t="t" r="r" b="b"/>
              <a:pathLst>
                <a:path w="21600" h="21600" extrusionOk="0">
                  <a:moveTo>
                    <a:pt x="0" y="0"/>
                  </a:moveTo>
                  <a:cubicBezTo>
                    <a:pt x="5965" y="0"/>
                    <a:pt x="10800" y="1027"/>
                    <a:pt x="10800" y="2293"/>
                  </a:cubicBezTo>
                  <a:lnTo>
                    <a:pt x="10800" y="8507"/>
                  </a:lnTo>
                  <a:cubicBezTo>
                    <a:pt x="10800" y="9773"/>
                    <a:pt x="15635" y="10800"/>
                    <a:pt x="21600" y="10800"/>
                  </a:cubicBezTo>
                  <a:cubicBezTo>
                    <a:pt x="15635" y="10800"/>
                    <a:pt x="10800" y="11827"/>
                    <a:pt x="10800" y="13093"/>
                  </a:cubicBezTo>
                  <a:lnTo>
                    <a:pt x="10800" y="19307"/>
                  </a:lnTo>
                  <a:cubicBezTo>
                    <a:pt x="10800" y="20573"/>
                    <a:pt x="5965" y="21600"/>
                    <a:pt x="0" y="21600"/>
                  </a:cubicBezTo>
                  <a:close/>
                </a:path>
              </a:pathLst>
            </a:custGeom>
            <a:solidFill>
              <a:srgbClr val="FFFFFF">
                <a:alpha val="0"/>
              </a:srgbClr>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38" name="Google Shape;738;p70"/>
            <p:cNvSpPr/>
            <p:nvPr/>
          </p:nvSpPr>
          <p:spPr>
            <a:xfrm>
              <a:off x="-1" y="-1"/>
              <a:ext cx="555168" cy="3137316"/>
            </a:xfrm>
            <a:custGeom>
              <a:avLst/>
              <a:gdLst/>
              <a:ahLst/>
              <a:cxnLst/>
              <a:rect l="l" t="t" r="r" b="b"/>
              <a:pathLst>
                <a:path w="21600" h="21600" extrusionOk="0">
                  <a:moveTo>
                    <a:pt x="0" y="0"/>
                  </a:moveTo>
                  <a:cubicBezTo>
                    <a:pt x="5965" y="0"/>
                    <a:pt x="10800" y="1027"/>
                    <a:pt x="10800" y="2293"/>
                  </a:cubicBezTo>
                  <a:lnTo>
                    <a:pt x="10800" y="8507"/>
                  </a:lnTo>
                  <a:cubicBezTo>
                    <a:pt x="10800" y="9773"/>
                    <a:pt x="15635" y="10800"/>
                    <a:pt x="21600" y="10800"/>
                  </a:cubicBezTo>
                  <a:cubicBezTo>
                    <a:pt x="15635" y="10800"/>
                    <a:pt x="10800" y="11827"/>
                    <a:pt x="10800" y="13093"/>
                  </a:cubicBezTo>
                  <a:lnTo>
                    <a:pt x="10800" y="19307"/>
                  </a:lnTo>
                  <a:cubicBezTo>
                    <a:pt x="10800" y="20573"/>
                    <a:pt x="5965" y="21600"/>
                    <a:pt x="0" y="21600"/>
                  </a:cubicBezTo>
                </a:path>
              </a:pathLst>
            </a:cu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grpSp>
      <p:sp>
        <p:nvSpPr>
          <p:cNvPr id="739" name="Google Shape;739;p70" descr="TextBox 18"/>
          <p:cNvSpPr txBox="1"/>
          <p:nvPr/>
        </p:nvSpPr>
        <p:spPr>
          <a:xfrm>
            <a:off x="7543800" y="6602412"/>
            <a:ext cx="4687887" cy="11334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These options are not used right now</a:t>
            </a:r>
            <a:endParaRPr/>
          </a:p>
        </p:txBody>
      </p:sp>
      <p:pic>
        <p:nvPicPr>
          <p:cNvPr id="740" name="Google Shape;740;p70" descr="Picture 2"/>
          <p:cNvPicPr preferRelativeResize="0"/>
          <p:nvPr/>
        </p:nvPicPr>
        <p:blipFill rotWithShape="1">
          <a:blip r:embed="rId4">
            <a:alphaModFix/>
          </a:blip>
          <a:srcRect/>
          <a:stretch/>
        </p:blipFill>
        <p:spPr>
          <a:xfrm>
            <a:off x="309562" y="5137150"/>
            <a:ext cx="2370137" cy="10509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4"/>
        <p:cNvGrpSpPr/>
        <p:nvPr/>
      </p:nvGrpSpPr>
      <p:grpSpPr>
        <a:xfrm>
          <a:off x="0" y="0"/>
          <a:ext cx="0" cy="0"/>
          <a:chOff x="0" y="0"/>
          <a:chExt cx="0" cy="0"/>
        </a:xfrm>
      </p:grpSpPr>
      <p:sp>
        <p:nvSpPr>
          <p:cNvPr id="745" name="Google Shape;745;p71" descr="Title 1"/>
          <p:cNvSpPr txBox="1">
            <a:spLocks noGrp="1"/>
          </p:cNvSpPr>
          <p:nvPr>
            <p:ph type="title"/>
          </p:nvPr>
        </p:nvSpPr>
        <p:spPr>
          <a:xfrm>
            <a:off x="227012" y="241300"/>
            <a:ext cx="11396662" cy="87153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400"/>
              <a:buFont typeface="Avenir"/>
              <a:buNone/>
            </a:pPr>
            <a:r>
              <a:rPr lang="en-US" sz="4400" b="1" i="0" u="none">
                <a:solidFill>
                  <a:srgbClr val="F5A052"/>
                </a:solidFill>
                <a:latin typeface="Avenir"/>
                <a:ea typeface="Avenir"/>
                <a:cs typeface="Avenir"/>
                <a:sym typeface="Avenir"/>
              </a:rPr>
              <a:t>Enter assessment question-by-question</a:t>
            </a:r>
            <a:endParaRPr/>
          </a:p>
        </p:txBody>
      </p:sp>
      <p:sp>
        <p:nvSpPr>
          <p:cNvPr id="746" name="Google Shape;746;p71" descr="Text Placeholder 11"/>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pic>
        <p:nvPicPr>
          <p:cNvPr id="747" name="Google Shape;747;p71" descr="Picture 3"/>
          <p:cNvPicPr preferRelativeResize="0"/>
          <p:nvPr/>
        </p:nvPicPr>
        <p:blipFill rotWithShape="1">
          <a:blip r:embed="rId3">
            <a:alphaModFix/>
          </a:blip>
          <a:srcRect/>
          <a:stretch/>
        </p:blipFill>
        <p:spPr>
          <a:xfrm>
            <a:off x="228600" y="1112837"/>
            <a:ext cx="8966200" cy="8353425"/>
          </a:xfrm>
          <a:prstGeom prst="rect">
            <a:avLst/>
          </a:prstGeom>
          <a:noFill/>
          <a:ln>
            <a:noFill/>
          </a:ln>
        </p:spPr>
      </p:pic>
      <p:cxnSp>
        <p:nvCxnSpPr>
          <p:cNvPr id="748" name="Google Shape;748;p71" descr="Straight Arrow Connector 10"/>
          <p:cNvCxnSpPr/>
          <p:nvPr/>
        </p:nvCxnSpPr>
        <p:spPr>
          <a:xfrm rot="10800000">
            <a:off x="7732712" y="2339975"/>
            <a:ext cx="1462087" cy="355600"/>
          </a:xfrm>
          <a:prstGeom prst="straightConnector1">
            <a:avLst/>
          </a:prstGeom>
          <a:noFill/>
          <a:ln w="57150" cap="flat" cmpd="sng">
            <a:solidFill>
              <a:srgbClr val="0066FF"/>
            </a:solidFill>
            <a:prstDash val="solid"/>
            <a:round/>
            <a:headEnd type="none" w="sm" len="sm"/>
            <a:tailEnd type="triangle" w="med" len="med"/>
          </a:ln>
        </p:spPr>
      </p:cxnSp>
      <p:cxnSp>
        <p:nvCxnSpPr>
          <p:cNvPr id="749" name="Google Shape;749;p71" descr="Straight Arrow Connector 12"/>
          <p:cNvCxnSpPr/>
          <p:nvPr/>
        </p:nvCxnSpPr>
        <p:spPr>
          <a:xfrm flipH="1">
            <a:off x="7732712" y="7107237"/>
            <a:ext cx="1690687" cy="595312"/>
          </a:xfrm>
          <a:prstGeom prst="straightConnector1">
            <a:avLst/>
          </a:prstGeom>
          <a:noFill/>
          <a:ln w="57150" cap="flat" cmpd="sng">
            <a:solidFill>
              <a:srgbClr val="0066FF"/>
            </a:solidFill>
            <a:prstDash val="solid"/>
            <a:round/>
            <a:headEnd type="none" w="sm" len="sm"/>
            <a:tailEnd type="triangle" w="med" len="med"/>
          </a:ln>
        </p:spPr>
      </p:cxnSp>
      <p:sp>
        <p:nvSpPr>
          <p:cNvPr id="750" name="Google Shape;750;p71" descr="TextBox 5"/>
          <p:cNvSpPr txBox="1"/>
          <p:nvPr/>
        </p:nvSpPr>
        <p:spPr>
          <a:xfrm>
            <a:off x="9378950" y="1195387"/>
            <a:ext cx="3625850" cy="39528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800"/>
              <a:buFont typeface="Avenir"/>
              <a:buNone/>
            </a:pPr>
            <a:r>
              <a:rPr lang="en-US" sz="2800" b="1" i="0" u="none">
                <a:solidFill>
                  <a:srgbClr val="0066FF"/>
                </a:solidFill>
                <a:latin typeface="Avenir"/>
                <a:ea typeface="Avenir"/>
                <a:cs typeface="Avenir"/>
                <a:sym typeface="Avenir"/>
              </a:rPr>
              <a:t>This assessment has three questions, the first two are multiple-choice questions worth 1 point; the third is a short answer question worth 3 points</a:t>
            </a:r>
            <a:endParaRPr/>
          </a:p>
        </p:txBody>
      </p:sp>
      <p:sp>
        <p:nvSpPr>
          <p:cNvPr id="751" name="Google Shape;751;p71" descr="TextBox 8"/>
          <p:cNvSpPr txBox="1"/>
          <p:nvPr/>
        </p:nvSpPr>
        <p:spPr>
          <a:xfrm>
            <a:off x="9423400" y="5505450"/>
            <a:ext cx="3440112" cy="44354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2800"/>
              <a:buFont typeface="Avenir"/>
              <a:buNone/>
            </a:pPr>
            <a:r>
              <a:rPr lang="en-US" sz="2800" b="1" i="0" u="none">
                <a:solidFill>
                  <a:srgbClr val="0066FF"/>
                </a:solidFill>
                <a:latin typeface="Avenir"/>
                <a:ea typeface="Avenir"/>
                <a:cs typeface="Avenir"/>
                <a:sym typeface="Avenir"/>
              </a:rPr>
              <a:t>Each student’s score for the first two MC questions is the MC answer they put; their score for the third SA question is out of the total points for that question</a:t>
            </a:r>
            <a:endParaRPr/>
          </a:p>
        </p:txBody>
      </p:sp>
      <p:cxnSp>
        <p:nvCxnSpPr>
          <p:cNvPr id="752" name="Google Shape;752;p71" descr="Straight Arrow Connector 19"/>
          <p:cNvCxnSpPr/>
          <p:nvPr/>
        </p:nvCxnSpPr>
        <p:spPr>
          <a:xfrm flipH="1">
            <a:off x="7667625" y="2695575"/>
            <a:ext cx="1527175" cy="361950"/>
          </a:xfrm>
          <a:prstGeom prst="straightConnector1">
            <a:avLst/>
          </a:prstGeom>
          <a:noFill/>
          <a:ln w="57150" cap="flat" cmpd="sng">
            <a:solidFill>
              <a:srgbClr val="0066FF"/>
            </a:solidFill>
            <a:prstDash val="solid"/>
            <a:round/>
            <a:headEnd type="none" w="sm" len="sm"/>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6"/>
        <p:cNvGrpSpPr/>
        <p:nvPr/>
      </p:nvGrpSpPr>
      <p:grpSpPr>
        <a:xfrm>
          <a:off x="0" y="0"/>
          <a:ext cx="0" cy="0"/>
          <a:chOff x="0" y="0"/>
          <a:chExt cx="0" cy="0"/>
        </a:xfrm>
      </p:grpSpPr>
      <p:sp>
        <p:nvSpPr>
          <p:cNvPr id="757" name="Google Shape;757;p72" descr="Title 1"/>
          <p:cNvSpPr txBox="1">
            <a:spLocks noGrp="1"/>
          </p:cNvSpPr>
          <p:nvPr>
            <p:ph type="title"/>
          </p:nvPr>
        </p:nvSpPr>
        <p:spPr>
          <a:xfrm>
            <a:off x="379412" y="239712"/>
            <a:ext cx="11553825" cy="11318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Enter assessment question-by-question</a:t>
            </a:r>
            <a:endParaRPr/>
          </a:p>
        </p:txBody>
      </p:sp>
      <p:sp>
        <p:nvSpPr>
          <p:cNvPr id="758" name="Google Shape;758;p72" descr="Text Placeholder 3"/>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759" name="Google Shape;759;p72" descr="Text Placeholder 4"/>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60" name="Google Shape;760;p72" descr="Text Placeholder 5"/>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761" name="Google Shape;761;p72" descr="Picture 2"/>
          <p:cNvPicPr preferRelativeResize="0"/>
          <p:nvPr/>
        </p:nvPicPr>
        <p:blipFill rotWithShape="1">
          <a:blip r:embed="rId3">
            <a:alphaModFix/>
          </a:blip>
          <a:srcRect l="2577" t="58770" r="65821" b="6140"/>
          <a:stretch/>
        </p:blipFill>
        <p:spPr>
          <a:xfrm>
            <a:off x="557212" y="1612900"/>
            <a:ext cx="5943600" cy="4851400"/>
          </a:xfrm>
          <a:prstGeom prst="rect">
            <a:avLst/>
          </a:prstGeom>
          <a:noFill/>
          <a:ln>
            <a:noFill/>
          </a:ln>
        </p:spPr>
      </p:pic>
      <p:sp>
        <p:nvSpPr>
          <p:cNvPr id="762" name="Google Shape;762;p72" descr="TextBox 8"/>
          <p:cNvSpPr txBox="1"/>
          <p:nvPr/>
        </p:nvSpPr>
        <p:spPr>
          <a:xfrm>
            <a:off x="7112000" y="2206625"/>
            <a:ext cx="5334000" cy="21748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You can give the same grade to everyone by clicking into a score box and then clicking the down arrow</a:t>
            </a:r>
            <a:endParaRPr/>
          </a:p>
        </p:txBody>
      </p:sp>
      <p:pic>
        <p:nvPicPr>
          <p:cNvPr id="763" name="Google Shape;763;p72" descr="Picture 15"/>
          <p:cNvPicPr preferRelativeResize="0"/>
          <p:nvPr/>
        </p:nvPicPr>
        <p:blipFill rotWithShape="1">
          <a:blip r:embed="rId4">
            <a:alphaModFix/>
          </a:blip>
          <a:srcRect/>
          <a:stretch/>
        </p:blipFill>
        <p:spPr>
          <a:xfrm>
            <a:off x="1339850" y="3048000"/>
            <a:ext cx="2220912" cy="457200"/>
          </a:xfrm>
          <a:prstGeom prst="rect">
            <a:avLst/>
          </a:prstGeom>
          <a:noFill/>
          <a:ln>
            <a:noFill/>
          </a:ln>
        </p:spPr>
      </p:pic>
      <p:pic>
        <p:nvPicPr>
          <p:cNvPr id="764" name="Google Shape;764;p72" descr="Picture 14"/>
          <p:cNvPicPr preferRelativeResize="0"/>
          <p:nvPr/>
        </p:nvPicPr>
        <p:blipFill rotWithShape="1">
          <a:blip r:embed="rId4">
            <a:alphaModFix/>
          </a:blip>
          <a:srcRect/>
          <a:stretch/>
        </p:blipFill>
        <p:spPr>
          <a:xfrm>
            <a:off x="1339850" y="4298950"/>
            <a:ext cx="2220912" cy="457200"/>
          </a:xfrm>
          <a:prstGeom prst="rect">
            <a:avLst/>
          </a:prstGeom>
          <a:noFill/>
          <a:ln>
            <a:noFill/>
          </a:ln>
        </p:spPr>
      </p:pic>
      <p:pic>
        <p:nvPicPr>
          <p:cNvPr id="765" name="Google Shape;765;p72" descr="Picture 18"/>
          <p:cNvPicPr preferRelativeResize="0"/>
          <p:nvPr/>
        </p:nvPicPr>
        <p:blipFill rotWithShape="1">
          <a:blip r:embed="rId4">
            <a:alphaModFix/>
          </a:blip>
          <a:srcRect/>
          <a:stretch/>
        </p:blipFill>
        <p:spPr>
          <a:xfrm>
            <a:off x="1357312" y="5438775"/>
            <a:ext cx="2220912" cy="457200"/>
          </a:xfrm>
          <a:prstGeom prst="rect">
            <a:avLst/>
          </a:prstGeom>
          <a:noFill/>
          <a:ln>
            <a:noFill/>
          </a:ln>
        </p:spPr>
      </p:pic>
      <p:pic>
        <p:nvPicPr>
          <p:cNvPr id="766" name="Google Shape;766;p72" descr="Picture 6"/>
          <p:cNvPicPr preferRelativeResize="0"/>
          <p:nvPr/>
        </p:nvPicPr>
        <p:blipFill rotWithShape="1">
          <a:blip r:embed="rId5">
            <a:alphaModFix/>
          </a:blip>
          <a:srcRect/>
          <a:stretch/>
        </p:blipFill>
        <p:spPr>
          <a:xfrm>
            <a:off x="3589337" y="2743200"/>
            <a:ext cx="2212975" cy="1071562"/>
          </a:xfrm>
          <a:prstGeom prst="rect">
            <a:avLst/>
          </a:prstGeom>
          <a:noFill/>
          <a:ln>
            <a:noFill/>
          </a:ln>
        </p:spPr>
      </p:pic>
      <p:sp>
        <p:nvSpPr>
          <p:cNvPr id="767" name="Google Shape;767;p72" descr="Rectangle 11"/>
          <p:cNvSpPr txBox="1"/>
          <p:nvPr/>
        </p:nvSpPr>
        <p:spPr>
          <a:xfrm>
            <a:off x="3957637" y="4221162"/>
            <a:ext cx="522287" cy="57785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68" name="Google Shape;768;p72" descr="Rectangle 19"/>
          <p:cNvSpPr txBox="1"/>
          <p:nvPr/>
        </p:nvSpPr>
        <p:spPr>
          <a:xfrm>
            <a:off x="3854450" y="5380037"/>
            <a:ext cx="522287" cy="576262"/>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69" name="Google Shape;769;p72" descr="TextBox 20"/>
          <p:cNvSpPr txBox="1"/>
          <p:nvPr/>
        </p:nvSpPr>
        <p:spPr>
          <a:xfrm>
            <a:off x="7112000" y="4525962"/>
            <a:ext cx="5334000" cy="51339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This can be helpful if most students are receiving the same score and then you can manually change the few scores that are different (may be useful for participation)</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3000"/>
              <a:buFont typeface="Helvetica Neue Light"/>
              <a:buNone/>
            </a:pP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4000"/>
              <a:buFont typeface="Avenir"/>
              <a:buNone/>
            </a:pPr>
            <a:r>
              <a:rPr lang="en-US" sz="4000" b="1" i="0" u="none">
                <a:solidFill>
                  <a:srgbClr val="0066FF"/>
                </a:solidFill>
                <a:latin typeface="Avenir"/>
                <a:ea typeface="Avenir"/>
                <a:cs typeface="Avenir"/>
                <a:sym typeface="Avenir"/>
              </a:rPr>
              <a:t>Be careful- there’s no undo button!</a:t>
            </a:r>
            <a:endParaRPr/>
          </a:p>
        </p:txBody>
      </p:sp>
      <p:sp>
        <p:nvSpPr>
          <p:cNvPr id="770" name="Google Shape;770;p72" descr="Rounded Rectangle 4"/>
          <p:cNvSpPr/>
          <p:nvPr/>
        </p:nvSpPr>
        <p:spPr>
          <a:xfrm>
            <a:off x="4927600" y="2895600"/>
            <a:ext cx="736600" cy="7620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71" name="Google Shape;771;p72" descr="TextBox 23"/>
          <p:cNvSpPr txBox="1"/>
          <p:nvPr/>
        </p:nvSpPr>
        <p:spPr>
          <a:xfrm>
            <a:off x="3908425" y="4129087"/>
            <a:ext cx="387350" cy="70008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961C04"/>
              </a:buClr>
              <a:buSzPts val="4000"/>
              <a:buFont typeface="Helvetica Neue Light"/>
              <a:buNone/>
            </a:pPr>
            <a:r>
              <a:rPr lang="en-US" sz="4000" b="0" i="0" u="none">
                <a:solidFill>
                  <a:srgbClr val="961C04"/>
                </a:solidFill>
                <a:latin typeface="Helvetica Neue Light"/>
                <a:ea typeface="Helvetica Neue Light"/>
                <a:cs typeface="Helvetica Neue Light"/>
                <a:sym typeface="Helvetica Neue Light"/>
              </a:rPr>
              <a:t>3</a:t>
            </a:r>
            <a:endParaRPr/>
          </a:p>
        </p:txBody>
      </p:sp>
      <p:sp>
        <p:nvSpPr>
          <p:cNvPr id="772" name="Google Shape;772;p72" descr="TextBox 24"/>
          <p:cNvSpPr txBox="1"/>
          <p:nvPr/>
        </p:nvSpPr>
        <p:spPr>
          <a:xfrm>
            <a:off x="3908425" y="5345112"/>
            <a:ext cx="387350" cy="70167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961C04"/>
              </a:buClr>
              <a:buSzPts val="4000"/>
              <a:buFont typeface="Helvetica Neue Light"/>
              <a:buNone/>
            </a:pPr>
            <a:r>
              <a:rPr lang="en-US" sz="4000" b="0" i="0" u="none">
                <a:solidFill>
                  <a:srgbClr val="961C04"/>
                </a:solidFill>
                <a:latin typeface="Helvetica Neue Light"/>
                <a:ea typeface="Helvetica Neue Light"/>
                <a:cs typeface="Helvetica Neue Light"/>
                <a:sym typeface="Helvetica Neue Light"/>
              </a:rPr>
              <a:t>3</a:t>
            </a:r>
            <a:endParaRPr/>
          </a:p>
        </p:txBody>
      </p:sp>
      <p:sp>
        <p:nvSpPr>
          <p:cNvPr id="773" name="Google Shape;773;p72" descr="TextBox 25"/>
          <p:cNvSpPr txBox="1"/>
          <p:nvPr/>
        </p:nvSpPr>
        <p:spPr>
          <a:xfrm>
            <a:off x="3908425" y="2911475"/>
            <a:ext cx="387350" cy="701675"/>
          </a:xfrm>
          <a:prstGeom prst="rect">
            <a:avLst/>
          </a:prstGeom>
          <a:solidFill>
            <a:srgbClr val="FFFFFF"/>
          </a:solid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961C04"/>
              </a:buClr>
              <a:buSzPts val="4000"/>
              <a:buFont typeface="Helvetica Neue Light"/>
              <a:buNone/>
            </a:pPr>
            <a:r>
              <a:rPr lang="en-US" sz="4000" b="0" i="0" u="none">
                <a:solidFill>
                  <a:srgbClr val="961C04"/>
                </a:solidFill>
                <a:latin typeface="Helvetica Neue Light"/>
                <a:ea typeface="Helvetica Neue Light"/>
                <a:cs typeface="Helvetica Neue Light"/>
                <a:sym typeface="Helvetica Neue Light"/>
              </a:rPr>
              <a:t>3</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7"/>
        <p:cNvGrpSpPr/>
        <p:nvPr/>
      </p:nvGrpSpPr>
      <p:grpSpPr>
        <a:xfrm>
          <a:off x="0" y="0"/>
          <a:ext cx="0" cy="0"/>
          <a:chOff x="0" y="0"/>
          <a:chExt cx="0" cy="0"/>
        </a:xfrm>
      </p:grpSpPr>
      <p:pic>
        <p:nvPicPr>
          <p:cNvPr id="778" name="Google Shape;778;p73" descr="Picture 3"/>
          <p:cNvPicPr preferRelativeResize="0"/>
          <p:nvPr/>
        </p:nvPicPr>
        <p:blipFill rotWithShape="1">
          <a:blip r:embed="rId3">
            <a:alphaModFix/>
          </a:blip>
          <a:srcRect/>
          <a:stretch/>
        </p:blipFill>
        <p:spPr>
          <a:xfrm>
            <a:off x="277812" y="1066800"/>
            <a:ext cx="12120562" cy="8228012"/>
          </a:xfrm>
          <a:prstGeom prst="rect">
            <a:avLst/>
          </a:prstGeom>
          <a:noFill/>
          <a:ln>
            <a:noFill/>
          </a:ln>
        </p:spPr>
      </p:pic>
      <p:sp>
        <p:nvSpPr>
          <p:cNvPr id="779" name="Google Shape;779;p73" descr="Title 1"/>
          <p:cNvSpPr txBox="1">
            <a:spLocks noGrp="1"/>
          </p:cNvSpPr>
          <p:nvPr>
            <p:ph type="title"/>
          </p:nvPr>
        </p:nvSpPr>
        <p:spPr>
          <a:xfrm>
            <a:off x="482600" y="239712"/>
            <a:ext cx="11506200" cy="10287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Enter assessment question-by-question</a:t>
            </a:r>
            <a:endParaRPr/>
          </a:p>
        </p:txBody>
      </p:sp>
      <p:sp>
        <p:nvSpPr>
          <p:cNvPr id="780" name="Google Shape;780;p73" descr="Text Placeholder 6"/>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781" name="Google Shape;781;p73" descr="TextBox 4"/>
          <p:cNvSpPr txBox="1"/>
          <p:nvPr/>
        </p:nvSpPr>
        <p:spPr>
          <a:xfrm>
            <a:off x="3155950" y="4137025"/>
            <a:ext cx="4043362" cy="14890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4000"/>
              <a:buFont typeface="Avenir"/>
              <a:buNone/>
            </a:pPr>
            <a:r>
              <a:rPr lang="en-US" sz="4000" b="1" i="0" u="none">
                <a:solidFill>
                  <a:srgbClr val="0066FF"/>
                </a:solidFill>
                <a:latin typeface="Avenir"/>
                <a:ea typeface="Avenir"/>
                <a:cs typeface="Avenir"/>
                <a:sym typeface="Avenir"/>
              </a:rPr>
              <a:t>Be sure to save the assessment</a:t>
            </a:r>
            <a:endParaRPr/>
          </a:p>
        </p:txBody>
      </p:sp>
      <p:cxnSp>
        <p:nvCxnSpPr>
          <p:cNvPr id="782" name="Google Shape;782;p73" descr="Straight Arrow Connector 10"/>
          <p:cNvCxnSpPr/>
          <p:nvPr/>
        </p:nvCxnSpPr>
        <p:spPr>
          <a:xfrm rot="10800000" flipH="1">
            <a:off x="7299325" y="1676400"/>
            <a:ext cx="4460875" cy="2586037"/>
          </a:xfrm>
          <a:prstGeom prst="straightConnector1">
            <a:avLst/>
          </a:prstGeom>
          <a:noFill/>
          <a:ln w="57150" cap="flat" cmpd="sng">
            <a:solidFill>
              <a:srgbClr val="0066FF"/>
            </a:solidFill>
            <a:prstDash val="solid"/>
            <a:round/>
            <a:headEnd type="none" w="sm" len="sm"/>
            <a:tailEnd type="triangle" w="med" len="med"/>
          </a:ln>
        </p:spPr>
      </p:cxnSp>
      <p:cxnSp>
        <p:nvCxnSpPr>
          <p:cNvPr id="783" name="Google Shape;783;p73" descr="Straight Arrow Connector 12"/>
          <p:cNvCxnSpPr/>
          <p:nvPr/>
        </p:nvCxnSpPr>
        <p:spPr>
          <a:xfrm>
            <a:off x="7299325" y="4414837"/>
            <a:ext cx="1487487" cy="384175"/>
          </a:xfrm>
          <a:prstGeom prst="straightConnector1">
            <a:avLst/>
          </a:prstGeom>
          <a:noFill/>
          <a:ln w="57150" cap="flat" cmpd="sng">
            <a:solidFill>
              <a:srgbClr val="0066FF"/>
            </a:solidFill>
            <a:prstDash val="solid"/>
            <a:round/>
            <a:headEnd type="none" w="sm" len="sm"/>
            <a:tailEnd type="triangle" w="med" len="med"/>
          </a:ln>
        </p:spPr>
      </p:cxnSp>
      <p:sp>
        <p:nvSpPr>
          <p:cNvPr id="784" name="Google Shape;784;p73" descr="Rounded Rectangle 4"/>
          <p:cNvSpPr/>
          <p:nvPr/>
        </p:nvSpPr>
        <p:spPr>
          <a:xfrm>
            <a:off x="11760200" y="914400"/>
            <a:ext cx="838200" cy="7620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85" name="Google Shape;785;p73" descr="Rounded Rectangle 4"/>
          <p:cNvSpPr/>
          <p:nvPr/>
        </p:nvSpPr>
        <p:spPr>
          <a:xfrm>
            <a:off x="8788400" y="4799012"/>
            <a:ext cx="3200400" cy="7620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9"/>
        <p:cNvGrpSpPr/>
        <p:nvPr/>
      </p:nvGrpSpPr>
      <p:grpSpPr>
        <a:xfrm>
          <a:off x="0" y="0"/>
          <a:ext cx="0" cy="0"/>
          <a:chOff x="0" y="0"/>
          <a:chExt cx="0" cy="0"/>
        </a:xfrm>
      </p:grpSpPr>
      <p:sp>
        <p:nvSpPr>
          <p:cNvPr id="790" name="Google Shape;790;p74" descr="Title 1"/>
          <p:cNvSpPr txBox="1">
            <a:spLocks noGrp="1"/>
          </p:cNvSpPr>
          <p:nvPr>
            <p:ph type="title"/>
          </p:nvPr>
        </p:nvSpPr>
        <p:spPr>
          <a:xfrm>
            <a:off x="404812" y="239712"/>
            <a:ext cx="11496675" cy="10556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Enter assessment question-by-question</a:t>
            </a:r>
            <a:endParaRPr/>
          </a:p>
        </p:txBody>
      </p:sp>
      <p:sp>
        <p:nvSpPr>
          <p:cNvPr id="791" name="Google Shape;791;p74" descr="Text Placeholder 3"/>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792" name="Google Shape;792;p74" descr="Text Placeholder 4"/>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793" name="Google Shape;793;p74" descr="Text Placeholder 5"/>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794" name="Google Shape;794;p74" descr="Picture 2"/>
          <p:cNvPicPr preferRelativeResize="0"/>
          <p:nvPr/>
        </p:nvPicPr>
        <p:blipFill rotWithShape="1">
          <a:blip r:embed="rId3">
            <a:alphaModFix/>
          </a:blip>
          <a:srcRect/>
          <a:stretch/>
        </p:blipFill>
        <p:spPr>
          <a:xfrm>
            <a:off x="203200" y="1295400"/>
            <a:ext cx="12596812" cy="7620000"/>
          </a:xfrm>
          <a:prstGeom prst="rect">
            <a:avLst/>
          </a:prstGeom>
          <a:noFill/>
          <a:ln>
            <a:noFill/>
          </a:ln>
        </p:spPr>
      </p:pic>
      <p:sp>
        <p:nvSpPr>
          <p:cNvPr id="795" name="Google Shape;795;p74" descr="TextBox 14"/>
          <p:cNvSpPr txBox="1"/>
          <p:nvPr/>
        </p:nvSpPr>
        <p:spPr>
          <a:xfrm>
            <a:off x="3302000" y="4419600"/>
            <a:ext cx="4521200" cy="2884487"/>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4000"/>
              <a:buFont typeface="Avenir"/>
              <a:buNone/>
            </a:pPr>
            <a:r>
              <a:rPr lang="en-US" sz="4000" b="1" i="0" u="none">
                <a:solidFill>
                  <a:srgbClr val="0066FF"/>
                </a:solidFill>
                <a:latin typeface="Avenir"/>
                <a:ea typeface="Avenir"/>
                <a:cs typeface="Avenir"/>
                <a:sym typeface="Avenir"/>
              </a:rPr>
              <a:t>Click the pencil icon to edit the assessment or input more scores</a:t>
            </a:r>
            <a:endParaRPr/>
          </a:p>
        </p:txBody>
      </p:sp>
      <p:cxnSp>
        <p:nvCxnSpPr>
          <p:cNvPr id="796" name="Google Shape;796;p74" descr="Straight Arrow Connector 15"/>
          <p:cNvCxnSpPr/>
          <p:nvPr/>
        </p:nvCxnSpPr>
        <p:spPr>
          <a:xfrm rot="10800000" flipH="1">
            <a:off x="7491412" y="1847850"/>
            <a:ext cx="4649787" cy="2571750"/>
          </a:xfrm>
          <a:prstGeom prst="straightConnector1">
            <a:avLst/>
          </a:prstGeom>
          <a:noFill/>
          <a:ln w="57150" cap="flat" cmpd="sng">
            <a:solidFill>
              <a:srgbClr val="0066FF"/>
            </a:solidFill>
            <a:prstDash val="solid"/>
            <a:round/>
            <a:headEnd type="none" w="sm" len="sm"/>
            <a:tailEnd type="triangle" w="med" len="med"/>
          </a:ln>
        </p:spPr>
      </p:cxnSp>
      <p:sp>
        <p:nvSpPr>
          <p:cNvPr id="797" name="Google Shape;797;p74" descr="Rounded Rectangle 4"/>
          <p:cNvSpPr/>
          <p:nvPr/>
        </p:nvSpPr>
        <p:spPr>
          <a:xfrm>
            <a:off x="12225337" y="1282700"/>
            <a:ext cx="612775" cy="56515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798" name="Google Shape;798;p74" descr="Picture 6"/>
          <p:cNvPicPr preferRelativeResize="0"/>
          <p:nvPr/>
        </p:nvPicPr>
        <p:blipFill rotWithShape="1">
          <a:blip r:embed="rId4">
            <a:alphaModFix/>
          </a:blip>
          <a:srcRect/>
          <a:stretch/>
        </p:blipFill>
        <p:spPr>
          <a:xfrm>
            <a:off x="611187" y="4546600"/>
            <a:ext cx="1573212" cy="64611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2"/>
        <p:cNvGrpSpPr/>
        <p:nvPr/>
      </p:nvGrpSpPr>
      <p:grpSpPr>
        <a:xfrm>
          <a:off x="0" y="0"/>
          <a:ext cx="0" cy="0"/>
          <a:chOff x="0" y="0"/>
          <a:chExt cx="0" cy="0"/>
        </a:xfrm>
      </p:grpSpPr>
      <p:sp>
        <p:nvSpPr>
          <p:cNvPr id="803" name="Google Shape;803;p75" descr="Text Placeholder 3"/>
          <p:cNvSpPr txBox="1">
            <a:spLocks noGrp="1"/>
          </p:cNvSpPr>
          <p:nvPr>
            <p:ph type="body" idx="1"/>
          </p:nvPr>
        </p:nvSpPr>
        <p:spPr>
          <a:xfrm>
            <a:off x="952500" y="3289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804" name="Google Shape;804;p75" descr="Text Placeholder 4"/>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05" name="Google Shape;805;p75" descr="TextBox 6"/>
          <p:cNvSpPr txBox="1"/>
          <p:nvPr/>
        </p:nvSpPr>
        <p:spPr>
          <a:xfrm>
            <a:off x="558800" y="235585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06" name="Google Shape;806;p75" descr="TextBox 7"/>
          <p:cNvSpPr txBox="1"/>
          <p:nvPr/>
        </p:nvSpPr>
        <p:spPr>
          <a:xfrm>
            <a:off x="558800" y="1828800"/>
            <a:ext cx="13766800" cy="6297612"/>
          </a:xfrm>
          <a:prstGeom prst="rect">
            <a:avLst/>
          </a:prstGeom>
          <a:noFill/>
          <a:ln w="9525" cap="flat" cmpd="sng">
            <a:solidFill>
              <a:srgbClr val="FFFFFF"/>
            </a:solidFill>
            <a:prstDash val="solid"/>
            <a:round/>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53C0AB"/>
              </a:buClr>
              <a:buSzPts val="6600"/>
              <a:buFont typeface="Avenir"/>
              <a:buNone/>
            </a:pPr>
            <a:r>
              <a:rPr lang="en-US" sz="6600" b="1" i="0" u="none">
                <a:solidFill>
                  <a:srgbClr val="53C0AB"/>
                </a:solidFill>
                <a:latin typeface="Avenir"/>
                <a:ea typeface="Avenir"/>
                <a:cs typeface="Avenir"/>
                <a:sym typeface="Avenir"/>
              </a:rPr>
              <a:t>Questions about inputting </a:t>
            </a:r>
            <a:endParaRPr sz="66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53C0AB"/>
              </a:buClr>
              <a:buSzPts val="6600"/>
              <a:buFont typeface="Avenir"/>
              <a:buNone/>
            </a:pPr>
            <a:r>
              <a:rPr lang="en-US" sz="6600" b="1" i="0" u="none">
                <a:solidFill>
                  <a:srgbClr val="53C0AB"/>
                </a:solidFill>
                <a:latin typeface="Avenir"/>
                <a:ea typeface="Avenir"/>
                <a:cs typeface="Avenir"/>
                <a:sym typeface="Avenir"/>
              </a:rPr>
              <a:t>scores?</a:t>
            </a:r>
            <a:endParaRPr sz="6600" b="1" i="0" u="none">
              <a:solidFill>
                <a:srgbClr val="53C0AB"/>
              </a:solidFill>
              <a:latin typeface="Avenir"/>
              <a:ea typeface="Avenir"/>
              <a:cs typeface="Avenir"/>
              <a:sym typeface="Avenir"/>
            </a:endParaRPr>
          </a:p>
          <a:p>
            <a:pPr marL="0" marR="0" lvl="0" indent="0" algn="ctr" rtl="0">
              <a:lnSpc>
                <a:spcPct val="100000"/>
              </a:lnSpc>
              <a:spcBef>
                <a:spcPts val="0"/>
              </a:spcBef>
              <a:spcAft>
                <a:spcPts val="0"/>
              </a:spcAft>
              <a:buNone/>
            </a:pPr>
            <a:endParaRPr sz="6600" b="1" i="0" u="none">
              <a:solidFill>
                <a:srgbClr val="53C0AB"/>
              </a:solidFill>
              <a:latin typeface="Avenir"/>
              <a:ea typeface="Avenir"/>
              <a:cs typeface="Avenir"/>
              <a:sym typeface="Aveni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0"/>
        <p:cNvGrpSpPr/>
        <p:nvPr/>
      </p:nvGrpSpPr>
      <p:grpSpPr>
        <a:xfrm>
          <a:off x="0" y="0"/>
          <a:ext cx="0" cy="0"/>
          <a:chOff x="0" y="0"/>
          <a:chExt cx="0" cy="0"/>
        </a:xfrm>
      </p:grpSpPr>
      <p:sp>
        <p:nvSpPr>
          <p:cNvPr id="811" name="Google Shape;811;p76" descr="Title 1"/>
          <p:cNvSpPr txBox="1">
            <a:spLocks noGrp="1"/>
          </p:cNvSpPr>
          <p:nvPr>
            <p:ph type="title"/>
          </p:nvPr>
        </p:nvSpPr>
        <p:spPr>
          <a:xfrm>
            <a:off x="177800" y="-533400"/>
            <a:ext cx="11874500" cy="2413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Scanning with Gradecam</a:t>
            </a:r>
            <a:endParaRPr/>
          </a:p>
        </p:txBody>
      </p:sp>
      <p:sp>
        <p:nvSpPr>
          <p:cNvPr id="812" name="Google Shape;812;p76"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813" name="Google Shape;813;p76"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14" name="Google Shape;814;p76" descr="Text Placeholder 4"/>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15" name="Google Shape;815;p76" descr="TextBox 6"/>
          <p:cNvSpPr txBox="1"/>
          <p:nvPr/>
        </p:nvSpPr>
        <p:spPr>
          <a:xfrm>
            <a:off x="558800" y="1295400"/>
            <a:ext cx="12115800" cy="8472487"/>
          </a:xfrm>
          <a:prstGeom prst="rect">
            <a:avLst/>
          </a:prstGeom>
          <a:solidFill>
            <a:srgbClr val="FFFFFF"/>
          </a:solidFill>
          <a:ln>
            <a:noFill/>
          </a:ln>
        </p:spPr>
        <p:txBody>
          <a:bodyPr spcFirstLastPara="1" wrap="square" lIns="45700" tIns="45700" rIns="45700" bIns="45700" anchor="t" anchorCtr="0">
            <a:spAutoFit/>
          </a:bodyPr>
          <a:lstStyle/>
          <a:p>
            <a:pPr marL="457200" marR="0" lvl="0" indent="-457200" algn="l" rtl="0">
              <a:lnSpc>
                <a:spcPct val="110000"/>
              </a:lnSpc>
              <a:spcBef>
                <a:spcPts val="0"/>
              </a:spcBef>
              <a:spcAft>
                <a:spcPts val="0"/>
              </a:spcAft>
              <a:buClr>
                <a:srgbClr val="808080"/>
              </a:buClr>
              <a:buSzPts val="4000"/>
              <a:buFont typeface="Arial"/>
              <a:buChar char="•"/>
            </a:pPr>
            <a:r>
              <a:rPr lang="en-US" sz="4000" b="0" i="0" u="none">
                <a:solidFill>
                  <a:srgbClr val="808080"/>
                </a:solidFill>
                <a:latin typeface="Avenir"/>
                <a:ea typeface="Avenir"/>
                <a:cs typeface="Avenir"/>
                <a:sym typeface="Avenir"/>
              </a:rPr>
              <a:t>Gradecam is a program that allows you to generate bubble sheets for an assessment you’ve created in Schoolrunner and then grade the completed bubble sheets using your laptop’s built-in camera.</a:t>
            </a:r>
            <a:endParaRPr sz="4000" b="0" i="0" u="none">
              <a:solidFill>
                <a:srgbClr val="808080"/>
              </a:solidFill>
              <a:latin typeface="Avenir"/>
              <a:ea typeface="Avenir"/>
              <a:cs typeface="Avenir"/>
              <a:sym typeface="Avenir"/>
            </a:endParaRPr>
          </a:p>
          <a:p>
            <a:pPr marL="457200" marR="0" lvl="0" indent="-203200" algn="l" rtl="0">
              <a:lnSpc>
                <a:spcPct val="110000"/>
              </a:lnSpc>
              <a:spcBef>
                <a:spcPts val="0"/>
              </a:spcBef>
              <a:spcAft>
                <a:spcPts val="0"/>
              </a:spcAft>
              <a:buClr>
                <a:srgbClr val="000000"/>
              </a:buClr>
              <a:buSzPts val="4000"/>
              <a:buFont typeface="Arial"/>
              <a:buNone/>
            </a:pPr>
            <a:endParaRPr sz="4000" b="0" i="0" u="none">
              <a:solidFill>
                <a:srgbClr val="808080"/>
              </a:solidFill>
              <a:latin typeface="Avenir"/>
              <a:ea typeface="Avenir"/>
              <a:cs typeface="Avenir"/>
              <a:sym typeface="Avenir"/>
            </a:endParaRPr>
          </a:p>
          <a:p>
            <a:pPr marL="457200" marR="0" lvl="0" indent="-457200" algn="l" rtl="0">
              <a:lnSpc>
                <a:spcPct val="110000"/>
              </a:lnSpc>
              <a:spcBef>
                <a:spcPts val="0"/>
              </a:spcBef>
              <a:spcAft>
                <a:spcPts val="0"/>
              </a:spcAft>
              <a:buClr>
                <a:srgbClr val="808080"/>
              </a:buClr>
              <a:buSzPts val="4000"/>
              <a:buFont typeface="Arial"/>
              <a:buChar char="•"/>
            </a:pPr>
            <a:r>
              <a:rPr lang="en-US" sz="4000" b="0" i="0" u="none">
                <a:solidFill>
                  <a:srgbClr val="808080"/>
                </a:solidFill>
                <a:latin typeface="Avenir"/>
                <a:ea typeface="Avenir"/>
                <a:cs typeface="Avenir"/>
                <a:sym typeface="Avenir"/>
              </a:rPr>
              <a:t>Gradecam will instantly enter the results into Schoolrunner for you.</a:t>
            </a:r>
            <a:endParaRPr sz="4000" b="0" i="0" u="none">
              <a:solidFill>
                <a:srgbClr val="808080"/>
              </a:solidFill>
              <a:latin typeface="Avenir"/>
              <a:ea typeface="Avenir"/>
              <a:cs typeface="Avenir"/>
              <a:sym typeface="Avenir"/>
            </a:endParaRPr>
          </a:p>
          <a:p>
            <a:pPr marL="457200" marR="0" lvl="0" indent="-457200" algn="l" rtl="0">
              <a:lnSpc>
                <a:spcPct val="110000"/>
              </a:lnSpc>
              <a:spcBef>
                <a:spcPts val="0"/>
              </a:spcBef>
              <a:spcAft>
                <a:spcPts val="0"/>
              </a:spcAft>
              <a:buClr>
                <a:srgbClr val="000000"/>
              </a:buClr>
              <a:buSzPts val="4000"/>
              <a:buFont typeface="Helvetica Neue Light"/>
              <a:buNone/>
            </a:pPr>
            <a:endParaRPr sz="4000" b="0" i="0" u="none">
              <a:solidFill>
                <a:srgbClr val="808080"/>
              </a:solidFill>
              <a:latin typeface="Avenir"/>
              <a:ea typeface="Avenir"/>
              <a:cs typeface="Avenir"/>
              <a:sym typeface="Avenir"/>
            </a:endParaRPr>
          </a:p>
          <a:p>
            <a:pPr marL="457200" marR="0" lvl="0" indent="-457200" algn="l" rtl="0">
              <a:lnSpc>
                <a:spcPct val="110000"/>
              </a:lnSpc>
              <a:spcBef>
                <a:spcPts val="0"/>
              </a:spcBef>
              <a:spcAft>
                <a:spcPts val="0"/>
              </a:spcAft>
              <a:buClr>
                <a:srgbClr val="808080"/>
              </a:buClr>
              <a:buSzPts val="4000"/>
              <a:buFont typeface="Arial"/>
              <a:buChar char="•"/>
            </a:pPr>
            <a:r>
              <a:rPr lang="en-US" sz="4000" b="0" i="0" u="none">
                <a:solidFill>
                  <a:srgbClr val="808080"/>
                </a:solidFill>
                <a:latin typeface="Avenir"/>
                <a:ea typeface="Avenir"/>
                <a:cs typeface="Avenir"/>
                <a:sym typeface="Avenir"/>
              </a:rPr>
              <a:t>Can make grading and entering assessments much more efficient.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9"/>
        <p:cNvGrpSpPr/>
        <p:nvPr/>
      </p:nvGrpSpPr>
      <p:grpSpPr>
        <a:xfrm>
          <a:off x="0" y="0"/>
          <a:ext cx="0" cy="0"/>
          <a:chOff x="0" y="0"/>
          <a:chExt cx="0" cy="0"/>
        </a:xfrm>
      </p:grpSpPr>
      <p:sp>
        <p:nvSpPr>
          <p:cNvPr id="820" name="Google Shape;820;p77" descr="Title 1"/>
          <p:cNvSpPr txBox="1">
            <a:spLocks noGrp="1"/>
          </p:cNvSpPr>
          <p:nvPr>
            <p:ph type="title"/>
          </p:nvPr>
        </p:nvSpPr>
        <p:spPr>
          <a:xfrm>
            <a:off x="358775" y="-295275"/>
            <a:ext cx="11099800" cy="21574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Scanning with GradeCam</a:t>
            </a:r>
            <a:endParaRPr/>
          </a:p>
        </p:txBody>
      </p:sp>
      <p:sp>
        <p:nvSpPr>
          <p:cNvPr id="821" name="Google Shape;821;p77" descr="Text Placeholder 9"/>
          <p:cNvSpPr txBox="1">
            <a:spLocks noGrp="1"/>
          </p:cNvSpPr>
          <p:nvPr>
            <p:ph type="body" idx="1"/>
          </p:nvPr>
        </p:nvSpPr>
        <p:spPr>
          <a:xfrm>
            <a:off x="436562" y="1390650"/>
            <a:ext cx="11966575" cy="3979862"/>
          </a:xfrm>
          <a:prstGeom prst="rect">
            <a:avLst/>
          </a:prstGeom>
          <a:noFill/>
          <a:ln>
            <a:noFill/>
          </a:ln>
        </p:spPr>
        <p:txBody>
          <a:bodyPr spcFirstLastPara="1" wrap="square" lIns="91425" tIns="45700" rIns="91425" bIns="45700" anchor="t" anchorCtr="0">
            <a:noAutofit/>
          </a:bodyPr>
          <a:lstStyle/>
          <a:p>
            <a:pPr marL="466725" marR="0" lvl="0" indent="-466725" algn="l" rtl="0">
              <a:lnSpc>
                <a:spcPct val="100000"/>
              </a:lnSpc>
              <a:spcBef>
                <a:spcPts val="0"/>
              </a:spcBef>
              <a:spcAft>
                <a:spcPts val="0"/>
              </a:spcAft>
              <a:buClr>
                <a:srgbClr val="6B7C80"/>
              </a:buClr>
              <a:buSzPts val="3600"/>
              <a:buFont typeface="Arial"/>
              <a:buChar char="•"/>
            </a:pPr>
            <a:r>
              <a:rPr lang="en-US" sz="3600" b="0" i="0" u="none">
                <a:solidFill>
                  <a:srgbClr val="6B7C80"/>
                </a:solidFill>
                <a:latin typeface="Avenir"/>
                <a:ea typeface="Avenir"/>
                <a:cs typeface="Avenir"/>
                <a:sym typeface="Avenir"/>
              </a:rPr>
              <a:t>Set up your assessment the same way you would for the other two methods</a:t>
            </a:r>
            <a:endParaRPr sz="3600" b="0" i="0" u="none">
              <a:solidFill>
                <a:srgbClr val="6B7C80"/>
              </a:solidFill>
              <a:latin typeface="Avenir"/>
              <a:ea typeface="Avenir"/>
              <a:cs typeface="Avenir"/>
              <a:sym typeface="Avenir"/>
            </a:endParaRPr>
          </a:p>
          <a:p>
            <a:pPr marL="466725" marR="0" lvl="0" indent="-466725" algn="l" rtl="0">
              <a:lnSpc>
                <a:spcPct val="100000"/>
              </a:lnSpc>
              <a:spcBef>
                <a:spcPts val="0"/>
              </a:spcBef>
              <a:spcAft>
                <a:spcPts val="0"/>
              </a:spcAft>
              <a:buClr>
                <a:srgbClr val="6B7C80"/>
              </a:buClr>
              <a:buSzPts val="3600"/>
              <a:buFont typeface="Arial"/>
              <a:buChar char="•"/>
            </a:pPr>
            <a:r>
              <a:rPr lang="en-US" sz="3600" b="0" i="0" u="none">
                <a:solidFill>
                  <a:srgbClr val="6B7C80"/>
                </a:solidFill>
                <a:latin typeface="Avenir"/>
                <a:ea typeface="Avenir"/>
                <a:cs typeface="Avenir"/>
                <a:sym typeface="Avenir"/>
              </a:rPr>
              <a:t>Click on the Input tab to determine # of q’s, correct answers, point values</a:t>
            </a:r>
            <a:endParaRPr sz="3600" b="0" i="0" u="none">
              <a:solidFill>
                <a:srgbClr val="6B7C80"/>
              </a:solidFill>
              <a:latin typeface="Avenir"/>
              <a:ea typeface="Avenir"/>
              <a:cs typeface="Avenir"/>
              <a:sym typeface="Avenir"/>
            </a:endParaRPr>
          </a:p>
          <a:p>
            <a:pPr marL="466725" marR="0" lvl="0" indent="-466725" algn="l" rtl="0">
              <a:lnSpc>
                <a:spcPct val="100000"/>
              </a:lnSpc>
              <a:spcBef>
                <a:spcPts val="0"/>
              </a:spcBef>
              <a:spcAft>
                <a:spcPts val="0"/>
              </a:spcAft>
              <a:buClr>
                <a:srgbClr val="6B7C80"/>
              </a:buClr>
              <a:buSzPts val="3600"/>
              <a:buFont typeface="Arial"/>
              <a:buChar char="•"/>
            </a:pPr>
            <a:r>
              <a:rPr lang="en-US" sz="3600" b="0" i="0" u="none">
                <a:solidFill>
                  <a:srgbClr val="6B7C80"/>
                </a:solidFill>
                <a:latin typeface="Avenir"/>
                <a:ea typeface="Avenir"/>
                <a:cs typeface="Avenir"/>
                <a:sym typeface="Avenir"/>
              </a:rPr>
              <a:t>For any open-ended q’s, you must instruct students to not fill in those bubbles on the bubble sheet</a:t>
            </a:r>
            <a:endParaRPr/>
          </a:p>
        </p:txBody>
      </p:sp>
      <p:sp>
        <p:nvSpPr>
          <p:cNvPr id="822" name="Google Shape;822;p77" descr="Text Placeholder 11"/>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823" name="Google Shape;823;p77" descr="Picture 4"/>
          <p:cNvPicPr preferRelativeResize="0"/>
          <p:nvPr/>
        </p:nvPicPr>
        <p:blipFill rotWithShape="1">
          <a:blip r:embed="rId3">
            <a:alphaModFix/>
          </a:blip>
          <a:srcRect/>
          <a:stretch/>
        </p:blipFill>
        <p:spPr>
          <a:xfrm>
            <a:off x="1133475" y="5162550"/>
            <a:ext cx="10693400" cy="3783012"/>
          </a:xfrm>
          <a:prstGeom prst="rect">
            <a:avLst/>
          </a:prstGeom>
          <a:noFill/>
          <a:ln w="9525" cap="flat" cmpd="sng">
            <a:solidFill>
              <a:srgbClr val="DE6A10"/>
            </a:solidFill>
            <a:prstDash val="solid"/>
            <a:round/>
            <a:headEnd type="none" w="sm" len="sm"/>
            <a:tailEnd type="none" w="sm" len="sm"/>
          </a:ln>
        </p:spPr>
      </p:pic>
      <p:sp>
        <p:nvSpPr>
          <p:cNvPr id="824" name="Google Shape;824;p77" descr="Text Placeholder 2"/>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8"/>
        <p:cNvGrpSpPr/>
        <p:nvPr/>
      </p:nvGrpSpPr>
      <p:grpSpPr>
        <a:xfrm>
          <a:off x="0" y="0"/>
          <a:ext cx="0" cy="0"/>
          <a:chOff x="0" y="0"/>
          <a:chExt cx="0" cy="0"/>
        </a:xfrm>
      </p:grpSpPr>
      <p:sp>
        <p:nvSpPr>
          <p:cNvPr id="829" name="Google Shape;829;p78" descr="Title 1"/>
          <p:cNvSpPr txBox="1">
            <a:spLocks noGrp="1"/>
          </p:cNvSpPr>
          <p:nvPr>
            <p:ph type="title"/>
          </p:nvPr>
        </p:nvSpPr>
        <p:spPr>
          <a:xfrm>
            <a:off x="358775" y="-295275"/>
            <a:ext cx="11099800" cy="21574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Scanning with GradeCam</a:t>
            </a:r>
            <a:endParaRPr/>
          </a:p>
        </p:txBody>
      </p:sp>
      <p:sp>
        <p:nvSpPr>
          <p:cNvPr id="830" name="Google Shape;830;p78" descr="Text Placeholder 9"/>
          <p:cNvSpPr txBox="1">
            <a:spLocks noGrp="1"/>
          </p:cNvSpPr>
          <p:nvPr>
            <p:ph type="body" idx="1"/>
          </p:nvPr>
        </p:nvSpPr>
        <p:spPr>
          <a:xfrm>
            <a:off x="436562" y="1390650"/>
            <a:ext cx="11966575" cy="1763712"/>
          </a:xfrm>
          <a:prstGeom prst="rect">
            <a:avLst/>
          </a:prstGeom>
          <a:noFill/>
          <a:ln>
            <a:noFill/>
          </a:ln>
        </p:spPr>
        <p:txBody>
          <a:bodyPr spcFirstLastPara="1" wrap="square" lIns="91425" tIns="45700" rIns="91425" bIns="45700" anchor="t" anchorCtr="0">
            <a:noAutofit/>
          </a:bodyPr>
          <a:lstStyle/>
          <a:p>
            <a:pPr marL="466725" marR="0" lvl="0" indent="-466725" algn="l" rtl="0">
              <a:lnSpc>
                <a:spcPct val="100000"/>
              </a:lnSpc>
              <a:spcBef>
                <a:spcPts val="0"/>
              </a:spcBef>
              <a:spcAft>
                <a:spcPts val="0"/>
              </a:spcAft>
              <a:buClr>
                <a:srgbClr val="6B7C80"/>
              </a:buClr>
              <a:buSzPts val="3600"/>
              <a:buFont typeface="Arial"/>
              <a:buNone/>
            </a:pPr>
            <a:r>
              <a:rPr lang="en-US" sz="3600" b="0" i="0" u="none">
                <a:solidFill>
                  <a:srgbClr val="6B7C80"/>
                </a:solidFill>
                <a:latin typeface="Avenir"/>
                <a:ea typeface="Avenir"/>
                <a:cs typeface="Avenir"/>
                <a:sym typeface="Avenir"/>
              </a:rPr>
              <a:t>When you’re done setting up your assessment, click the Print Bubble Sheets button</a:t>
            </a:r>
            <a:endParaRPr/>
          </a:p>
        </p:txBody>
      </p:sp>
      <p:sp>
        <p:nvSpPr>
          <p:cNvPr id="831" name="Google Shape;831;p78" descr="Text Placeholder 11"/>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832" name="Google Shape;832;p78" descr="Picture 2"/>
          <p:cNvPicPr preferRelativeResize="0"/>
          <p:nvPr/>
        </p:nvPicPr>
        <p:blipFill rotWithShape="1">
          <a:blip r:embed="rId3">
            <a:alphaModFix/>
          </a:blip>
          <a:srcRect/>
          <a:stretch/>
        </p:blipFill>
        <p:spPr>
          <a:xfrm>
            <a:off x="0" y="3154362"/>
            <a:ext cx="13004800" cy="5648325"/>
          </a:xfrm>
          <a:prstGeom prst="rect">
            <a:avLst/>
          </a:prstGeom>
          <a:noFill/>
          <a:ln w="9525" cap="flat" cmpd="sng">
            <a:solidFill>
              <a:srgbClr val="DE6A10"/>
            </a:solidFill>
            <a:prstDash val="solid"/>
            <a:round/>
            <a:headEnd type="none" w="sm" len="sm"/>
            <a:tailEnd type="none" w="sm" len="sm"/>
          </a:ln>
        </p:spPr>
      </p:pic>
      <p:sp>
        <p:nvSpPr>
          <p:cNvPr id="833" name="Google Shape;833;p78" descr="Right Arrow 3"/>
          <p:cNvSpPr/>
          <p:nvPr/>
        </p:nvSpPr>
        <p:spPr>
          <a:xfrm>
            <a:off x="2006600" y="3840162"/>
            <a:ext cx="2014537" cy="1096962"/>
          </a:xfrm>
          <a:prstGeom prst="rightArrow">
            <a:avLst>
              <a:gd name="adj1" fmla="val 15719"/>
              <a:gd name="adj2" fmla="val 5400"/>
            </a:avLst>
          </a:prstGeom>
          <a:solidFill>
            <a:srgbClr val="3366FF"/>
          </a:solidFill>
          <a:ln>
            <a:noFill/>
          </a:ln>
          <a:effectLst>
            <a:outerShdw blurRad="63500" dist="25400" dir="540000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34" name="Google Shape;834;p78" descr="Rounded Rectangle 4"/>
          <p:cNvSpPr/>
          <p:nvPr/>
        </p:nvSpPr>
        <p:spPr>
          <a:xfrm>
            <a:off x="4216400" y="3992562"/>
            <a:ext cx="660400" cy="762000"/>
          </a:xfrm>
          <a:prstGeom prst="roundRect">
            <a:avLst>
              <a:gd name="adj" fmla="val 2523"/>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835" name="Google Shape;835;p78" descr="Picture 8"/>
          <p:cNvPicPr preferRelativeResize="0"/>
          <p:nvPr/>
        </p:nvPicPr>
        <p:blipFill rotWithShape="1">
          <a:blip r:embed="rId4">
            <a:alphaModFix/>
          </a:blip>
          <a:srcRect/>
          <a:stretch/>
        </p:blipFill>
        <p:spPr>
          <a:xfrm>
            <a:off x="2006600" y="2795587"/>
            <a:ext cx="9390062" cy="60071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9"/>
        <p:cNvGrpSpPr/>
        <p:nvPr/>
      </p:nvGrpSpPr>
      <p:grpSpPr>
        <a:xfrm>
          <a:off x="0" y="0"/>
          <a:ext cx="0" cy="0"/>
          <a:chOff x="0" y="0"/>
          <a:chExt cx="0" cy="0"/>
        </a:xfrm>
      </p:grpSpPr>
      <p:sp>
        <p:nvSpPr>
          <p:cNvPr id="840" name="Google Shape;840;p79" descr="Title 1"/>
          <p:cNvSpPr txBox="1">
            <a:spLocks noGrp="1"/>
          </p:cNvSpPr>
          <p:nvPr>
            <p:ph type="title"/>
          </p:nvPr>
        </p:nvSpPr>
        <p:spPr>
          <a:xfrm>
            <a:off x="358775" y="-295275"/>
            <a:ext cx="11099800" cy="21574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Scanning with GradeCam</a:t>
            </a:r>
            <a:endParaRPr/>
          </a:p>
        </p:txBody>
      </p:sp>
      <p:sp>
        <p:nvSpPr>
          <p:cNvPr id="841" name="Google Shape;841;p79" descr="Text Placeholder 10"/>
          <p:cNvSpPr txBox="1">
            <a:spLocks noGrp="1"/>
          </p:cNvSpPr>
          <p:nvPr>
            <p:ph type="body" idx="1"/>
          </p:nvPr>
        </p:nvSpPr>
        <p:spPr>
          <a:xfrm>
            <a:off x="511175" y="2046287"/>
            <a:ext cx="11891962" cy="5641975"/>
          </a:xfrm>
          <a:prstGeom prst="rect">
            <a:avLst/>
          </a:prstGeom>
          <a:noFill/>
          <a:ln>
            <a:noFill/>
          </a:ln>
        </p:spPr>
        <p:txBody>
          <a:bodyPr spcFirstLastPara="1" wrap="square" lIns="91425" tIns="45700" rIns="91425" bIns="45700" anchor="t" anchorCtr="0">
            <a:noAutofit/>
          </a:bodyPr>
          <a:lstStyle/>
          <a:p>
            <a:pPr marL="466725" marR="0" lvl="0" indent="-466725" algn="ctr" rtl="0">
              <a:lnSpc>
                <a:spcPct val="100000"/>
              </a:lnSpc>
              <a:spcBef>
                <a:spcPts val="0"/>
              </a:spcBef>
              <a:spcAft>
                <a:spcPts val="0"/>
              </a:spcAft>
              <a:buClr>
                <a:srgbClr val="000000"/>
              </a:buClr>
              <a:buSzPts val="7100"/>
              <a:buFont typeface="Arial"/>
              <a:buNone/>
            </a:pPr>
            <a:endParaRPr sz="7100" b="1" i="0" u="none">
              <a:solidFill>
                <a:srgbClr val="8FA0A5"/>
              </a:solidFill>
              <a:latin typeface="Avenir"/>
              <a:ea typeface="Avenir"/>
              <a:cs typeface="Avenir"/>
              <a:sym typeface="Avenir"/>
            </a:endParaRPr>
          </a:p>
          <a:p>
            <a:pPr marL="466725" marR="0" lvl="0" indent="-466725" algn="ctr" rtl="0">
              <a:lnSpc>
                <a:spcPct val="100000"/>
              </a:lnSpc>
              <a:spcBef>
                <a:spcPts val="0"/>
              </a:spcBef>
              <a:spcAft>
                <a:spcPts val="0"/>
              </a:spcAft>
              <a:buClr>
                <a:srgbClr val="8FA0A5"/>
              </a:buClr>
              <a:buSzPts val="7100"/>
              <a:buFont typeface="Arial"/>
              <a:buNone/>
            </a:pPr>
            <a:r>
              <a:rPr lang="en-US" sz="7100" b="1" i="0" u="none">
                <a:solidFill>
                  <a:srgbClr val="8FA0A5"/>
                </a:solidFill>
                <a:latin typeface="Avenir"/>
                <a:ea typeface="Avenir"/>
                <a:cs typeface="Avenir"/>
                <a:sym typeface="Avenir"/>
              </a:rPr>
              <a:t>Administer the assessment to your students! Once they’re done…</a:t>
            </a:r>
            <a:endParaRPr/>
          </a:p>
        </p:txBody>
      </p:sp>
      <p:sp>
        <p:nvSpPr>
          <p:cNvPr id="842" name="Google Shape;842;p79" descr="Text Placeholder 11"/>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417512" y="1027112"/>
            <a:ext cx="12166601" cy="8218640"/>
            <a:chOff x="-1" y="-1"/>
            <a:chExt cx="12166601" cy="8216997"/>
          </a:xfrm>
        </p:grpSpPr>
        <p:pic>
          <p:nvPicPr>
            <p:cNvPr id="114" name="Google Shape;114;p8" descr="Picture 8"/>
            <p:cNvPicPr preferRelativeResize="0"/>
            <p:nvPr/>
          </p:nvPicPr>
          <p:blipFill rotWithShape="1">
            <a:blip r:embed="rId3">
              <a:alphaModFix/>
            </a:blip>
            <a:srcRect r="51124" b="10172"/>
            <a:stretch/>
          </p:blipFill>
          <p:spPr>
            <a:xfrm>
              <a:off x="-1" y="-1"/>
              <a:ext cx="7233378" cy="8216997"/>
            </a:xfrm>
            <a:prstGeom prst="rect">
              <a:avLst/>
            </a:prstGeom>
            <a:noFill/>
            <a:ln>
              <a:noFill/>
            </a:ln>
          </p:spPr>
        </p:pic>
        <p:pic>
          <p:nvPicPr>
            <p:cNvPr id="115" name="Google Shape;115;p8" descr="Picture 6"/>
            <p:cNvPicPr preferRelativeResize="0"/>
            <p:nvPr/>
          </p:nvPicPr>
          <p:blipFill rotWithShape="1">
            <a:blip r:embed="rId3">
              <a:alphaModFix/>
            </a:blip>
            <a:srcRect l="65846" b="10172"/>
            <a:stretch/>
          </p:blipFill>
          <p:spPr>
            <a:xfrm>
              <a:off x="7112316" y="-1"/>
              <a:ext cx="5054284" cy="8216997"/>
            </a:xfrm>
            <a:prstGeom prst="rect">
              <a:avLst/>
            </a:prstGeom>
            <a:noFill/>
            <a:ln>
              <a:noFill/>
            </a:ln>
          </p:spPr>
        </p:pic>
      </p:grpSp>
      <p:sp>
        <p:nvSpPr>
          <p:cNvPr id="116" name="Google Shape;116;p8" descr="Title 1"/>
          <p:cNvSpPr txBox="1">
            <a:spLocks noGrp="1"/>
          </p:cNvSpPr>
          <p:nvPr>
            <p:ph type="title"/>
          </p:nvPr>
        </p:nvSpPr>
        <p:spPr>
          <a:xfrm>
            <a:off x="417512" y="1587"/>
            <a:ext cx="11385550" cy="10271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300"/>
              <a:buFont typeface="Avenir"/>
              <a:buNone/>
            </a:pPr>
            <a:r>
              <a:rPr lang="en-US" sz="5300" b="1" i="0" u="none">
                <a:solidFill>
                  <a:srgbClr val="F5A052"/>
                </a:solidFill>
                <a:latin typeface="Avenir"/>
                <a:ea typeface="Avenir"/>
                <a:cs typeface="Avenir"/>
                <a:sym typeface="Avenir"/>
              </a:rPr>
              <a:t>Taking Attendance</a:t>
            </a:r>
            <a:endParaRPr/>
          </a:p>
        </p:txBody>
      </p:sp>
      <p:sp>
        <p:nvSpPr>
          <p:cNvPr id="117" name="Google Shape;117;p8" descr="Text Placeholder 2"/>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118" name="Google Shape;118;p8" descr="Text Placeholder 3"/>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19" name="Google Shape;119;p8" descr="Rounded Rectangle 12"/>
          <p:cNvSpPr/>
          <p:nvPr/>
        </p:nvSpPr>
        <p:spPr>
          <a:xfrm>
            <a:off x="2101850" y="1371600"/>
            <a:ext cx="1733550" cy="15240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20" name="Google Shape;120;p8" descr="Left Arrow 13"/>
          <p:cNvSpPr/>
          <p:nvPr/>
        </p:nvSpPr>
        <p:spPr>
          <a:xfrm>
            <a:off x="4035425" y="1827212"/>
            <a:ext cx="914400" cy="533400"/>
          </a:xfrm>
          <a:prstGeom prst="leftArrow">
            <a:avLst>
              <a:gd name="adj1" fmla="val 6300"/>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21" name="Google Shape;121;p8" descr="TextBox 14"/>
          <p:cNvSpPr txBox="1"/>
          <p:nvPr/>
        </p:nvSpPr>
        <p:spPr>
          <a:xfrm>
            <a:off x="5195887" y="1676400"/>
            <a:ext cx="4454525" cy="29479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Hover over Attendance</a:t>
            </a:r>
            <a:endParaRPr sz="3000" b="1" i="0" u="none">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Click </a:t>
            </a:r>
            <a:r>
              <a:rPr lang="en-US" sz="3000" b="1" i="0" u="sng">
                <a:solidFill>
                  <a:srgbClr val="0066FF"/>
                </a:solidFill>
                <a:latin typeface="Avenir"/>
                <a:ea typeface="Avenir"/>
                <a:cs typeface="Avenir"/>
                <a:sym typeface="Avenir"/>
              </a:rPr>
              <a:t>Class Attendance</a:t>
            </a:r>
            <a:endParaRPr sz="3000" b="1" i="0" u="sng">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500"/>
              <a:buFont typeface="Helvetica Neue Light"/>
              <a:buNone/>
            </a:pPr>
            <a:endParaRPr sz="1500" b="1" i="0" u="sng">
              <a:solidFill>
                <a:srgbClr val="0066FF"/>
              </a:solidFill>
              <a:latin typeface="Avenir"/>
              <a:ea typeface="Avenir"/>
              <a:cs typeface="Avenir"/>
              <a:sym typeface="Avenir"/>
            </a:endParaRPr>
          </a:p>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(Daily Attendance page is used mainly by front office)</a:t>
            </a:r>
            <a:endParaRPr/>
          </a:p>
        </p:txBody>
      </p:sp>
      <p:pic>
        <p:nvPicPr>
          <p:cNvPr id="122" name="Google Shape;122;p8" descr="Picture 7"/>
          <p:cNvPicPr preferRelativeResize="0"/>
          <p:nvPr/>
        </p:nvPicPr>
        <p:blipFill rotWithShape="1">
          <a:blip r:embed="rId4">
            <a:alphaModFix/>
          </a:blip>
          <a:srcRect/>
          <a:stretch/>
        </p:blipFill>
        <p:spPr>
          <a:xfrm>
            <a:off x="10426700" y="1227137"/>
            <a:ext cx="2159000" cy="14224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6"/>
        <p:cNvGrpSpPr/>
        <p:nvPr/>
      </p:nvGrpSpPr>
      <p:grpSpPr>
        <a:xfrm>
          <a:off x="0" y="0"/>
          <a:ext cx="0" cy="0"/>
          <a:chOff x="0" y="0"/>
          <a:chExt cx="0" cy="0"/>
        </a:xfrm>
      </p:grpSpPr>
      <p:pic>
        <p:nvPicPr>
          <p:cNvPr id="847" name="Google Shape;847;p80" descr="Picture 3"/>
          <p:cNvPicPr preferRelativeResize="0"/>
          <p:nvPr/>
        </p:nvPicPr>
        <p:blipFill rotWithShape="1">
          <a:blip r:embed="rId3">
            <a:alphaModFix/>
          </a:blip>
          <a:srcRect/>
          <a:stretch/>
        </p:blipFill>
        <p:spPr>
          <a:xfrm>
            <a:off x="361950" y="1262062"/>
            <a:ext cx="12169775" cy="5629275"/>
          </a:xfrm>
          <a:prstGeom prst="rect">
            <a:avLst/>
          </a:prstGeom>
          <a:noFill/>
          <a:ln>
            <a:noFill/>
          </a:ln>
        </p:spPr>
      </p:pic>
      <p:sp>
        <p:nvSpPr>
          <p:cNvPr id="848" name="Google Shape;848;p80" descr="Title 1"/>
          <p:cNvSpPr txBox="1">
            <a:spLocks noGrp="1"/>
          </p:cNvSpPr>
          <p:nvPr>
            <p:ph type="title"/>
          </p:nvPr>
        </p:nvSpPr>
        <p:spPr>
          <a:xfrm>
            <a:off x="361950" y="495300"/>
            <a:ext cx="10331450" cy="4318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2100"/>
              <a:buFont typeface="Avenir"/>
              <a:buNone/>
            </a:pPr>
            <a:r>
              <a:rPr lang="en-US" sz="2100" b="1" i="0" u="none">
                <a:solidFill>
                  <a:srgbClr val="F5A052"/>
                </a:solidFill>
                <a:latin typeface="Avenir"/>
                <a:ea typeface="Avenir"/>
                <a:cs typeface="Avenir"/>
                <a:sym typeface="Avenir"/>
              </a:rPr>
              <a:t>Finding &amp; Editing Assessments</a:t>
            </a:r>
            <a:endParaRPr/>
          </a:p>
        </p:txBody>
      </p:sp>
      <p:sp>
        <p:nvSpPr>
          <p:cNvPr id="849" name="Google Shape;849;p80" descr="Text Placeholder 5"/>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850" name="Google Shape;850;p80" descr="TextBox 14"/>
          <p:cNvSpPr txBox="1"/>
          <p:nvPr/>
        </p:nvSpPr>
        <p:spPr>
          <a:xfrm>
            <a:off x="584200" y="4724400"/>
            <a:ext cx="7391400" cy="3582987"/>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4000"/>
              <a:buFont typeface="Avenir"/>
              <a:buNone/>
            </a:pPr>
            <a:r>
              <a:rPr lang="en-US" sz="4000" b="1" i="0" u="none">
                <a:solidFill>
                  <a:srgbClr val="0066FF"/>
                </a:solidFill>
                <a:latin typeface="Avenir"/>
                <a:ea typeface="Avenir"/>
                <a:cs typeface="Avenir"/>
                <a:sym typeface="Avenir"/>
              </a:rPr>
              <a:t>To pull up an assessment after it has been saved, search for its name at the top of the screen or go to “Academics” </a:t>
            </a:r>
            <a:r>
              <a:rPr lang="en-US" sz="4000" b="0" i="0" u="none">
                <a:solidFill>
                  <a:srgbClr val="0066FF"/>
                </a:solidFill>
                <a:latin typeface="Noto Sans Symbols"/>
                <a:ea typeface="Noto Sans Symbols"/>
                <a:cs typeface="Noto Sans Symbols"/>
                <a:sym typeface="Noto Sans Symbols"/>
              </a:rPr>
              <a:t>🡪 </a:t>
            </a:r>
            <a:r>
              <a:rPr lang="en-US" sz="4000" b="1" i="0" u="none">
                <a:solidFill>
                  <a:srgbClr val="0066FF"/>
                </a:solidFill>
                <a:latin typeface="Avenir"/>
                <a:ea typeface="Avenir"/>
                <a:cs typeface="Avenir"/>
                <a:sym typeface="Avenir"/>
              </a:rPr>
              <a:t>“Assessments”</a:t>
            </a:r>
            <a:endParaRPr/>
          </a:p>
        </p:txBody>
      </p:sp>
      <p:sp>
        <p:nvSpPr>
          <p:cNvPr id="851" name="Google Shape;851;p80" descr="Rounded Rectangle 4"/>
          <p:cNvSpPr/>
          <p:nvPr/>
        </p:nvSpPr>
        <p:spPr>
          <a:xfrm>
            <a:off x="8280400" y="1543050"/>
            <a:ext cx="3860800" cy="5010150"/>
          </a:xfrm>
          <a:prstGeom prst="roundRect">
            <a:avLst>
              <a:gd name="adj" fmla="val 2523"/>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52" name="Google Shape;852;p80" descr="Rounded Rectangle 4"/>
          <p:cNvSpPr/>
          <p:nvPr/>
        </p:nvSpPr>
        <p:spPr>
          <a:xfrm>
            <a:off x="1016000" y="1600200"/>
            <a:ext cx="1495425" cy="635000"/>
          </a:xfrm>
          <a:prstGeom prst="roundRect">
            <a:avLst>
              <a:gd name="adj" fmla="val 2523"/>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6"/>
        <p:cNvGrpSpPr/>
        <p:nvPr/>
      </p:nvGrpSpPr>
      <p:grpSpPr>
        <a:xfrm>
          <a:off x="0" y="0"/>
          <a:ext cx="0" cy="0"/>
          <a:chOff x="0" y="0"/>
          <a:chExt cx="0" cy="0"/>
        </a:xfrm>
      </p:grpSpPr>
      <p:sp>
        <p:nvSpPr>
          <p:cNvPr id="857" name="Google Shape;857;p81" descr="Title 1"/>
          <p:cNvSpPr txBox="1">
            <a:spLocks noGrp="1"/>
          </p:cNvSpPr>
          <p:nvPr>
            <p:ph type="title"/>
          </p:nvPr>
        </p:nvSpPr>
        <p:spPr>
          <a:xfrm>
            <a:off x="155575" y="-465137"/>
            <a:ext cx="12044362" cy="21574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000"/>
              <a:buFont typeface="Avenir"/>
              <a:buNone/>
            </a:pPr>
            <a:r>
              <a:rPr lang="en-US" sz="6000" b="1" i="0" u="none">
                <a:solidFill>
                  <a:srgbClr val="F5A052"/>
                </a:solidFill>
                <a:latin typeface="Avenir"/>
                <a:ea typeface="Avenir"/>
                <a:cs typeface="Avenir"/>
                <a:sym typeface="Avenir"/>
              </a:rPr>
              <a:t>Finding &amp; Editing Assessments</a:t>
            </a:r>
            <a:endParaRPr/>
          </a:p>
        </p:txBody>
      </p:sp>
      <p:sp>
        <p:nvSpPr>
          <p:cNvPr id="858" name="Google Shape;858;p81" descr="Text Placeholder 11"/>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pic>
        <p:nvPicPr>
          <p:cNvPr id="859" name="Google Shape;859;p81" descr="Picture 2"/>
          <p:cNvPicPr preferRelativeResize="0"/>
          <p:nvPr/>
        </p:nvPicPr>
        <p:blipFill rotWithShape="1">
          <a:blip r:embed="rId3">
            <a:alphaModFix/>
          </a:blip>
          <a:srcRect/>
          <a:stretch/>
        </p:blipFill>
        <p:spPr>
          <a:xfrm>
            <a:off x="0" y="3289300"/>
            <a:ext cx="13004800" cy="5781675"/>
          </a:xfrm>
          <a:prstGeom prst="rect">
            <a:avLst/>
          </a:prstGeom>
          <a:noFill/>
          <a:ln>
            <a:noFill/>
          </a:ln>
        </p:spPr>
      </p:pic>
      <p:sp>
        <p:nvSpPr>
          <p:cNvPr id="860" name="Google Shape;860;p81" descr="Rounded Rectangle 4"/>
          <p:cNvSpPr/>
          <p:nvPr/>
        </p:nvSpPr>
        <p:spPr>
          <a:xfrm>
            <a:off x="155575" y="3200400"/>
            <a:ext cx="3171825" cy="6246812"/>
          </a:xfrm>
          <a:prstGeom prst="roundRect">
            <a:avLst>
              <a:gd name="adj" fmla="val 2523"/>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61" name="Google Shape;861;p81" descr="TextBox 7"/>
          <p:cNvSpPr txBox="1"/>
          <p:nvPr/>
        </p:nvSpPr>
        <p:spPr>
          <a:xfrm>
            <a:off x="3556000" y="1857375"/>
            <a:ext cx="4114800" cy="32162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Will automatically pull up all of your assessments, but can also filter by assessment name, course, etc.</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5"/>
        <p:cNvGrpSpPr/>
        <p:nvPr/>
      </p:nvGrpSpPr>
      <p:grpSpPr>
        <a:xfrm>
          <a:off x="0" y="0"/>
          <a:ext cx="0" cy="0"/>
          <a:chOff x="0" y="0"/>
          <a:chExt cx="0" cy="0"/>
        </a:xfrm>
      </p:grpSpPr>
      <p:sp>
        <p:nvSpPr>
          <p:cNvPr id="866" name="Google Shape;866;p82" descr="Title 1"/>
          <p:cNvSpPr txBox="1">
            <a:spLocks noGrp="1"/>
          </p:cNvSpPr>
          <p:nvPr>
            <p:ph type="title"/>
          </p:nvPr>
        </p:nvSpPr>
        <p:spPr>
          <a:xfrm>
            <a:off x="406400" y="239712"/>
            <a:ext cx="9194800" cy="1055687"/>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Finding &amp; Editing Assessments</a:t>
            </a:r>
            <a:endParaRPr/>
          </a:p>
        </p:txBody>
      </p:sp>
      <p:sp>
        <p:nvSpPr>
          <p:cNvPr id="867" name="Google Shape;867;p82" descr="Text Placeholder 3"/>
          <p:cNvSpPr txBox="1">
            <a:spLocks noGrp="1"/>
          </p:cNvSpPr>
          <p:nvPr>
            <p:ph type="body" idx="1"/>
          </p:nvPr>
        </p:nvSpPr>
        <p:spPr>
          <a:xfrm>
            <a:off x="952500" y="2311400"/>
            <a:ext cx="7937500" cy="7239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868" name="Google Shape;868;p82" descr="Text Placeholder 4"/>
          <p:cNvSpPr txBox="1"/>
          <p:nvPr/>
        </p:nvSpPr>
        <p:spPr>
          <a:xfrm>
            <a:off x="952500" y="3289300"/>
            <a:ext cx="7937500" cy="482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869" name="Google Shape;869;p82" descr="Text Placeholder 5"/>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870" name="Google Shape;870;p82" descr="Picture 2"/>
          <p:cNvPicPr preferRelativeResize="0"/>
          <p:nvPr/>
        </p:nvPicPr>
        <p:blipFill rotWithShape="1">
          <a:blip r:embed="rId3">
            <a:alphaModFix/>
          </a:blip>
          <a:srcRect/>
          <a:stretch/>
        </p:blipFill>
        <p:spPr>
          <a:xfrm>
            <a:off x="203200" y="1295400"/>
            <a:ext cx="12596812" cy="7620000"/>
          </a:xfrm>
          <a:prstGeom prst="rect">
            <a:avLst/>
          </a:prstGeom>
          <a:noFill/>
          <a:ln>
            <a:noFill/>
          </a:ln>
        </p:spPr>
      </p:pic>
      <p:sp>
        <p:nvSpPr>
          <p:cNvPr id="871" name="Google Shape;871;p82" descr="TextBox 14"/>
          <p:cNvSpPr txBox="1"/>
          <p:nvPr/>
        </p:nvSpPr>
        <p:spPr>
          <a:xfrm>
            <a:off x="3302000" y="4419600"/>
            <a:ext cx="4521200" cy="2884487"/>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4000"/>
              <a:buFont typeface="Avenir"/>
              <a:buNone/>
            </a:pPr>
            <a:r>
              <a:rPr lang="en-US" sz="4000" b="1" i="0" u="none">
                <a:solidFill>
                  <a:srgbClr val="0066FF"/>
                </a:solidFill>
                <a:latin typeface="Avenir"/>
                <a:ea typeface="Avenir"/>
                <a:cs typeface="Avenir"/>
                <a:sym typeface="Avenir"/>
              </a:rPr>
              <a:t>Click the pencil icon to edit the assessment or input more scores</a:t>
            </a:r>
            <a:endParaRPr/>
          </a:p>
        </p:txBody>
      </p:sp>
      <p:cxnSp>
        <p:nvCxnSpPr>
          <p:cNvPr id="872" name="Google Shape;872;p82" descr="Straight Arrow Connector 15"/>
          <p:cNvCxnSpPr/>
          <p:nvPr/>
        </p:nvCxnSpPr>
        <p:spPr>
          <a:xfrm rot="10800000" flipH="1">
            <a:off x="7491412" y="1847850"/>
            <a:ext cx="4649787" cy="2571750"/>
          </a:xfrm>
          <a:prstGeom prst="straightConnector1">
            <a:avLst/>
          </a:prstGeom>
          <a:noFill/>
          <a:ln w="57150" cap="flat" cmpd="sng">
            <a:solidFill>
              <a:srgbClr val="0066FF"/>
            </a:solidFill>
            <a:prstDash val="solid"/>
            <a:round/>
            <a:headEnd type="none" w="sm" len="sm"/>
            <a:tailEnd type="triangle" w="med" len="med"/>
          </a:ln>
        </p:spPr>
      </p:cxnSp>
      <p:sp>
        <p:nvSpPr>
          <p:cNvPr id="873" name="Google Shape;873;p82" descr="Rounded Rectangle 4"/>
          <p:cNvSpPr/>
          <p:nvPr/>
        </p:nvSpPr>
        <p:spPr>
          <a:xfrm>
            <a:off x="12225337" y="1282700"/>
            <a:ext cx="612775" cy="56515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874" name="Google Shape;874;p82" descr="Picture 6"/>
          <p:cNvPicPr preferRelativeResize="0"/>
          <p:nvPr/>
        </p:nvPicPr>
        <p:blipFill rotWithShape="1">
          <a:blip r:embed="rId4">
            <a:alphaModFix/>
          </a:blip>
          <a:srcRect/>
          <a:stretch/>
        </p:blipFill>
        <p:spPr>
          <a:xfrm>
            <a:off x="611187" y="4546600"/>
            <a:ext cx="1573212" cy="64611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8"/>
        <p:cNvGrpSpPr/>
        <p:nvPr/>
      </p:nvGrpSpPr>
      <p:grpSpPr>
        <a:xfrm>
          <a:off x="0" y="0"/>
          <a:ext cx="0" cy="0"/>
          <a:chOff x="0" y="0"/>
          <a:chExt cx="0" cy="0"/>
        </a:xfrm>
      </p:grpSpPr>
      <p:pic>
        <p:nvPicPr>
          <p:cNvPr id="879" name="Google Shape;879;p83" descr="Picture 8"/>
          <p:cNvPicPr preferRelativeResize="0"/>
          <p:nvPr/>
        </p:nvPicPr>
        <p:blipFill rotWithShape="1">
          <a:blip r:embed="rId3">
            <a:alphaModFix/>
          </a:blip>
          <a:srcRect/>
          <a:stretch/>
        </p:blipFill>
        <p:spPr>
          <a:xfrm>
            <a:off x="254000" y="2171700"/>
            <a:ext cx="12326937" cy="6446837"/>
          </a:xfrm>
          <a:prstGeom prst="rect">
            <a:avLst/>
          </a:prstGeom>
          <a:noFill/>
          <a:ln w="9525" cap="flat" cmpd="sng">
            <a:solidFill>
              <a:srgbClr val="DE6A10"/>
            </a:solidFill>
            <a:prstDash val="solid"/>
            <a:round/>
            <a:headEnd type="none" w="sm" len="sm"/>
            <a:tailEnd type="none" w="sm" len="sm"/>
          </a:ln>
        </p:spPr>
      </p:pic>
      <p:pic>
        <p:nvPicPr>
          <p:cNvPr id="880" name="Google Shape;880;p83" descr="Picture 2"/>
          <p:cNvPicPr preferRelativeResize="0"/>
          <p:nvPr/>
        </p:nvPicPr>
        <p:blipFill rotWithShape="1">
          <a:blip r:embed="rId4">
            <a:alphaModFix/>
          </a:blip>
          <a:srcRect/>
          <a:stretch/>
        </p:blipFill>
        <p:spPr>
          <a:xfrm>
            <a:off x="7289800" y="3771900"/>
            <a:ext cx="4927600" cy="3797300"/>
          </a:xfrm>
          <a:prstGeom prst="rect">
            <a:avLst/>
          </a:prstGeom>
          <a:noFill/>
          <a:ln>
            <a:noFill/>
          </a:ln>
        </p:spPr>
      </p:pic>
      <p:sp>
        <p:nvSpPr>
          <p:cNvPr id="881" name="Google Shape;881;p83" descr="Title 1"/>
          <p:cNvSpPr txBox="1">
            <a:spLocks noGrp="1"/>
          </p:cNvSpPr>
          <p:nvPr>
            <p:ph type="title"/>
          </p:nvPr>
        </p:nvSpPr>
        <p:spPr>
          <a:xfrm>
            <a:off x="254000" y="-431800"/>
            <a:ext cx="10388600" cy="20828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Scanning with GradeCam</a:t>
            </a:r>
            <a:endParaRPr/>
          </a:p>
        </p:txBody>
      </p:sp>
      <p:sp>
        <p:nvSpPr>
          <p:cNvPr id="882" name="Google Shape;882;p83" descr="Text Placeholder 7"/>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883" name="Google Shape;883;p83" descr="Rounded Rectangle 4"/>
          <p:cNvSpPr/>
          <p:nvPr/>
        </p:nvSpPr>
        <p:spPr>
          <a:xfrm>
            <a:off x="2362200" y="2130425"/>
            <a:ext cx="1193800" cy="820737"/>
          </a:xfrm>
          <a:prstGeom prst="roundRect">
            <a:avLst>
              <a:gd name="adj" fmla="val 2523"/>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cxnSp>
        <p:nvCxnSpPr>
          <p:cNvPr id="884" name="Google Shape;884;p83" descr="Straight Arrow Connector 6"/>
          <p:cNvCxnSpPr/>
          <p:nvPr/>
        </p:nvCxnSpPr>
        <p:spPr>
          <a:xfrm rot="10800000">
            <a:off x="3849687" y="3035300"/>
            <a:ext cx="1497012" cy="2551112"/>
          </a:xfrm>
          <a:prstGeom prst="straightConnector1">
            <a:avLst/>
          </a:prstGeom>
          <a:noFill/>
          <a:ln w="57150" cap="flat" cmpd="sng">
            <a:solidFill>
              <a:srgbClr val="0066FF"/>
            </a:solidFill>
            <a:prstDash val="solid"/>
            <a:round/>
            <a:headEnd type="none" w="sm" len="sm"/>
            <a:tailEnd type="triangle" w="med" len="med"/>
          </a:ln>
        </p:spPr>
      </p:cxnSp>
      <p:sp>
        <p:nvSpPr>
          <p:cNvPr id="885" name="Google Shape;885;p83" descr="TextBox 5"/>
          <p:cNvSpPr txBox="1"/>
          <p:nvPr/>
        </p:nvSpPr>
        <p:spPr>
          <a:xfrm>
            <a:off x="4191000" y="5813425"/>
            <a:ext cx="3073400" cy="6127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Press Scan</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9"/>
        <p:cNvGrpSpPr/>
        <p:nvPr/>
      </p:nvGrpSpPr>
      <p:grpSpPr>
        <a:xfrm>
          <a:off x="0" y="0"/>
          <a:ext cx="0" cy="0"/>
          <a:chOff x="0" y="0"/>
          <a:chExt cx="0" cy="0"/>
        </a:xfrm>
      </p:grpSpPr>
      <p:pic>
        <p:nvPicPr>
          <p:cNvPr id="890" name="Google Shape;890;p84" descr="Picture 2"/>
          <p:cNvPicPr preferRelativeResize="0"/>
          <p:nvPr/>
        </p:nvPicPr>
        <p:blipFill rotWithShape="1">
          <a:blip r:embed="rId3">
            <a:alphaModFix/>
          </a:blip>
          <a:srcRect/>
          <a:stretch/>
        </p:blipFill>
        <p:spPr>
          <a:xfrm>
            <a:off x="7289800" y="3771900"/>
            <a:ext cx="4927600" cy="3797300"/>
          </a:xfrm>
          <a:prstGeom prst="rect">
            <a:avLst/>
          </a:prstGeom>
          <a:noFill/>
          <a:ln>
            <a:noFill/>
          </a:ln>
        </p:spPr>
      </p:pic>
      <p:pic>
        <p:nvPicPr>
          <p:cNvPr id="891" name="Google Shape;891;p84" descr="Picture 12"/>
          <p:cNvPicPr preferRelativeResize="0"/>
          <p:nvPr/>
        </p:nvPicPr>
        <p:blipFill rotWithShape="1">
          <a:blip r:embed="rId4">
            <a:alphaModFix/>
          </a:blip>
          <a:srcRect/>
          <a:stretch/>
        </p:blipFill>
        <p:spPr>
          <a:xfrm>
            <a:off x="541337" y="2776537"/>
            <a:ext cx="12014200" cy="4792662"/>
          </a:xfrm>
          <a:prstGeom prst="rect">
            <a:avLst/>
          </a:prstGeom>
          <a:noFill/>
          <a:ln w="9525" cap="flat" cmpd="sng">
            <a:solidFill>
              <a:srgbClr val="DE6A10"/>
            </a:solidFill>
            <a:prstDash val="solid"/>
            <a:round/>
            <a:headEnd type="none" w="sm" len="sm"/>
            <a:tailEnd type="none" w="sm" len="sm"/>
          </a:ln>
        </p:spPr>
      </p:pic>
      <p:sp>
        <p:nvSpPr>
          <p:cNvPr id="892" name="Google Shape;892;p84" descr="Title 1"/>
          <p:cNvSpPr txBox="1">
            <a:spLocks noGrp="1"/>
          </p:cNvSpPr>
          <p:nvPr>
            <p:ph type="title"/>
          </p:nvPr>
        </p:nvSpPr>
        <p:spPr>
          <a:xfrm>
            <a:off x="254000" y="-431800"/>
            <a:ext cx="10388600" cy="20828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5400"/>
              <a:buFont typeface="Avenir"/>
              <a:buNone/>
            </a:pPr>
            <a:r>
              <a:rPr lang="en-US" sz="5400" b="1" i="0" u="none">
                <a:solidFill>
                  <a:srgbClr val="F5A052"/>
                </a:solidFill>
                <a:latin typeface="Avenir"/>
                <a:ea typeface="Avenir"/>
                <a:cs typeface="Avenir"/>
                <a:sym typeface="Avenir"/>
              </a:rPr>
              <a:t>Scanning with GradeCam</a:t>
            </a:r>
            <a:endParaRPr/>
          </a:p>
        </p:txBody>
      </p:sp>
      <p:sp>
        <p:nvSpPr>
          <p:cNvPr id="893" name="Google Shape;893;p84" descr="Text Placeholder 7"/>
          <p:cNvSpPr txBox="1">
            <a:spLocks noGrp="1"/>
          </p:cNvSpPr>
          <p:nvPr>
            <p:ph type="body" idx="1"/>
          </p:nvPr>
        </p:nvSpPr>
        <p:spPr>
          <a:xfrm>
            <a:off x="952500" y="239712"/>
            <a:ext cx="1731962" cy="255587"/>
          </a:xfrm>
          <a:prstGeom prst="rect">
            <a:avLst/>
          </a:prstGeom>
          <a:noFill/>
          <a:ln>
            <a:noFill/>
          </a:ln>
        </p:spPr>
        <p:txBody>
          <a:bodyPr spcFirstLastPara="1" wrap="square" lIns="91425" tIns="45700" rIns="91425" bIns="45700" anchor="ctr"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cxnSp>
        <p:nvCxnSpPr>
          <p:cNvPr id="894" name="Google Shape;894;p84" descr="Straight Arrow Connector 13"/>
          <p:cNvCxnSpPr/>
          <p:nvPr/>
        </p:nvCxnSpPr>
        <p:spPr>
          <a:xfrm rot="10800000" flipH="1">
            <a:off x="5778500" y="5129212"/>
            <a:ext cx="2200275" cy="1690687"/>
          </a:xfrm>
          <a:prstGeom prst="straightConnector1">
            <a:avLst/>
          </a:prstGeom>
          <a:noFill/>
          <a:ln w="57150" cap="flat" cmpd="sng">
            <a:solidFill>
              <a:srgbClr val="0066FF"/>
            </a:solidFill>
            <a:prstDash val="solid"/>
            <a:round/>
            <a:headEnd type="none" w="sm" len="sm"/>
            <a:tailEnd type="triangle" w="med" len="med"/>
          </a:ln>
        </p:spPr>
      </p:cxnSp>
      <p:sp>
        <p:nvSpPr>
          <p:cNvPr id="895" name="Google Shape;895;p84" descr="TextBox 14"/>
          <p:cNvSpPr txBox="1"/>
          <p:nvPr/>
        </p:nvSpPr>
        <p:spPr>
          <a:xfrm>
            <a:off x="1498600" y="5586412"/>
            <a:ext cx="4114800" cy="4003675"/>
          </a:xfrm>
          <a:prstGeom prst="rect">
            <a:avLst/>
          </a:prstGeom>
          <a:solidFill>
            <a:srgbClr val="FFFFFF">
              <a:alpha val="84705"/>
            </a:srgbClr>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200"/>
              <a:buFont typeface="Avenir"/>
              <a:buNone/>
            </a:pPr>
            <a:r>
              <a:rPr lang="en-US" sz="3200" b="1" i="0" u="none">
                <a:solidFill>
                  <a:srgbClr val="0066FF"/>
                </a:solidFill>
                <a:latin typeface="Avenir"/>
                <a:ea typeface="Avenir"/>
                <a:cs typeface="Avenir"/>
                <a:sym typeface="Avenir"/>
              </a:rPr>
              <a:t>Hold answer sheets up to webcam one by one. When you get a green check, you’ll know a sheet has scanned in correctly</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9"/>
        <p:cNvGrpSpPr/>
        <p:nvPr/>
      </p:nvGrpSpPr>
      <p:grpSpPr>
        <a:xfrm>
          <a:off x="0" y="0"/>
          <a:ext cx="0" cy="0"/>
          <a:chOff x="0" y="0"/>
          <a:chExt cx="0" cy="0"/>
        </a:xfrm>
      </p:grpSpPr>
      <p:sp>
        <p:nvSpPr>
          <p:cNvPr id="900" name="Google Shape;900;p85" descr="Title 1"/>
          <p:cNvSpPr txBox="1">
            <a:spLocks noGrp="1"/>
          </p:cNvSpPr>
          <p:nvPr>
            <p:ph type="title"/>
          </p:nvPr>
        </p:nvSpPr>
        <p:spPr>
          <a:xfrm>
            <a:off x="558800" y="495300"/>
            <a:ext cx="11099800" cy="11430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None/>
            </a:pPr>
            <a:endParaRPr sz="8000" b="0" i="0" u="none">
              <a:solidFill>
                <a:srgbClr val="F5A052"/>
              </a:solidFill>
              <a:latin typeface="Helvetica Neue"/>
              <a:ea typeface="Helvetica Neue"/>
              <a:cs typeface="Helvetica Neue"/>
              <a:sym typeface="Helvetica Neue"/>
            </a:endParaRPr>
          </a:p>
        </p:txBody>
      </p:sp>
      <p:sp>
        <p:nvSpPr>
          <p:cNvPr id="901" name="Google Shape;901;p85" descr="Text Placeholder 3"/>
          <p:cNvSpPr txBox="1">
            <a:spLocks noGrp="1"/>
          </p:cNvSpPr>
          <p:nvPr>
            <p:ph type="body" idx="1"/>
          </p:nvPr>
        </p:nvSpPr>
        <p:spPr>
          <a:xfrm>
            <a:off x="952500" y="3289300"/>
            <a:ext cx="7937500" cy="482600"/>
          </a:xfrm>
          <a:prstGeom prst="rect">
            <a:avLst/>
          </a:prstGeom>
          <a:noFill/>
          <a:ln>
            <a:noFill/>
          </a:ln>
        </p:spPr>
        <p:txBody>
          <a:bodyPr spcFirstLastPara="1" wrap="square" lIns="91425" tIns="45700" rIns="91425" bIns="45700" anchor="t" anchorCtr="0">
            <a:noAutofit/>
          </a:bodyPr>
          <a:lstStyle/>
          <a:p>
            <a:pPr marL="466725" marR="0" lvl="0" indent="-238125" algn="l" rtl="0">
              <a:lnSpc>
                <a:spcPct val="100000"/>
              </a:lnSpc>
              <a:spcBef>
                <a:spcPts val="0"/>
              </a:spcBef>
              <a:spcAft>
                <a:spcPts val="0"/>
              </a:spcAft>
              <a:buClr>
                <a:srgbClr val="000000"/>
              </a:buClr>
              <a:buSzPts val="3600"/>
              <a:buFont typeface="Arial"/>
              <a:buNone/>
            </a:pPr>
            <a:endParaRPr sz="3600" b="0" i="0" u="none">
              <a:solidFill>
                <a:srgbClr val="000000"/>
              </a:solidFill>
              <a:latin typeface="Helvetica Neue Light"/>
              <a:ea typeface="Helvetica Neue Light"/>
              <a:cs typeface="Helvetica Neue Light"/>
              <a:sym typeface="Helvetica Neue Light"/>
            </a:endParaRPr>
          </a:p>
        </p:txBody>
      </p:sp>
      <p:sp>
        <p:nvSpPr>
          <p:cNvPr id="902" name="Google Shape;902;p85" descr="Text Placeholder 4"/>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903" name="Google Shape;903;p85" descr="TextBox 6"/>
          <p:cNvSpPr txBox="1"/>
          <p:nvPr/>
        </p:nvSpPr>
        <p:spPr>
          <a:xfrm>
            <a:off x="558800" y="2355850"/>
            <a:ext cx="12115800" cy="85407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904" name="Google Shape;904;p85" descr="TextBox 7"/>
          <p:cNvSpPr txBox="1"/>
          <p:nvPr/>
        </p:nvSpPr>
        <p:spPr>
          <a:xfrm>
            <a:off x="558800" y="1828800"/>
            <a:ext cx="13766800" cy="5154612"/>
          </a:xfrm>
          <a:prstGeom prst="rect">
            <a:avLst/>
          </a:prstGeom>
          <a:noFill/>
          <a:ln w="9525" cap="flat" cmpd="sng">
            <a:solidFill>
              <a:srgbClr val="FFFFFF"/>
            </a:solidFill>
            <a:prstDash val="solid"/>
            <a:round/>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800"/>
              <a:buFont typeface="Helvetica Neue Light"/>
              <a:buNone/>
            </a:pPr>
            <a:endParaRPr sz="4800" b="1" i="0" u="none">
              <a:solidFill>
                <a:srgbClr val="53C0AB"/>
              </a:solidFill>
              <a:latin typeface="Avenir"/>
              <a:ea typeface="Avenir"/>
              <a:cs typeface="Avenir"/>
              <a:sym typeface="Avenir"/>
            </a:endParaRPr>
          </a:p>
          <a:p>
            <a:pPr marL="0" marR="0" lvl="0" indent="0" algn="l" rtl="0">
              <a:lnSpc>
                <a:spcPct val="100000"/>
              </a:lnSpc>
              <a:spcBef>
                <a:spcPts val="0"/>
              </a:spcBef>
              <a:spcAft>
                <a:spcPts val="0"/>
              </a:spcAft>
              <a:buClr>
                <a:srgbClr val="53C0AB"/>
              </a:buClr>
              <a:buSzPts val="6600"/>
              <a:buFont typeface="Avenir"/>
              <a:buNone/>
            </a:pPr>
            <a:r>
              <a:rPr lang="en-US" sz="6600" b="1" i="0" u="none">
                <a:solidFill>
                  <a:srgbClr val="53C0AB"/>
                </a:solidFill>
                <a:latin typeface="Avenir"/>
                <a:ea typeface="Avenir"/>
                <a:cs typeface="Avenir"/>
                <a:sym typeface="Avenir"/>
              </a:rPr>
              <a:t>Questions about Gradecam?</a:t>
            </a:r>
            <a:endParaRPr sz="6600" b="1" i="0" u="none">
              <a:solidFill>
                <a:srgbClr val="53C0AB"/>
              </a:solidFill>
              <a:latin typeface="Avenir"/>
              <a:ea typeface="Avenir"/>
              <a:cs typeface="Avenir"/>
              <a:sym typeface="Avenir"/>
            </a:endParaRPr>
          </a:p>
          <a:p>
            <a:pPr marL="0" marR="0" lvl="0" indent="0" algn="ctr" rtl="0">
              <a:lnSpc>
                <a:spcPct val="100000"/>
              </a:lnSpc>
              <a:spcBef>
                <a:spcPts val="0"/>
              </a:spcBef>
              <a:spcAft>
                <a:spcPts val="0"/>
              </a:spcAft>
              <a:buNone/>
            </a:pPr>
            <a:endParaRPr sz="6600" b="1" i="0" u="none">
              <a:solidFill>
                <a:srgbClr val="53C0AB"/>
              </a:solidFill>
              <a:latin typeface="Avenir"/>
              <a:ea typeface="Avenir"/>
              <a:cs typeface="Avenir"/>
              <a:sym typeface="Aveni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8"/>
        <p:cNvGrpSpPr/>
        <p:nvPr/>
      </p:nvGrpSpPr>
      <p:grpSpPr>
        <a:xfrm>
          <a:off x="0" y="0"/>
          <a:ext cx="0" cy="0"/>
          <a:chOff x="0" y="0"/>
          <a:chExt cx="0" cy="0"/>
        </a:xfrm>
      </p:grpSpPr>
      <p:sp>
        <p:nvSpPr>
          <p:cNvPr id="909" name="Google Shape;909;p86" descr="Title 1"/>
          <p:cNvSpPr txBox="1">
            <a:spLocks noGrp="1"/>
          </p:cNvSpPr>
          <p:nvPr>
            <p:ph type="title"/>
          </p:nvPr>
        </p:nvSpPr>
        <p:spPr>
          <a:xfrm>
            <a:off x="558800" y="268287"/>
            <a:ext cx="11099800" cy="1789112"/>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4800"/>
              <a:buFont typeface="Avenir"/>
              <a:buNone/>
            </a:pPr>
            <a:r>
              <a:rPr lang="en-US" sz="4800" b="1" i="0" u="none">
                <a:solidFill>
                  <a:srgbClr val="F5A052"/>
                </a:solidFill>
                <a:latin typeface="Avenir"/>
                <a:ea typeface="Avenir"/>
                <a:cs typeface="Avenir"/>
                <a:sym typeface="Avenir"/>
              </a:rPr>
              <a:t>Practice Time: </a:t>
            </a:r>
            <a:br>
              <a:rPr lang="en-US" sz="4800" b="1" i="0" u="none">
                <a:solidFill>
                  <a:srgbClr val="F5A052"/>
                </a:solidFill>
                <a:latin typeface="Avenir"/>
                <a:ea typeface="Avenir"/>
                <a:cs typeface="Avenir"/>
                <a:sym typeface="Avenir"/>
              </a:rPr>
            </a:br>
            <a:r>
              <a:rPr lang="en-US" sz="4800" b="1" i="0" u="none">
                <a:solidFill>
                  <a:srgbClr val="F5A052"/>
                </a:solidFill>
                <a:latin typeface="Avenir"/>
                <a:ea typeface="Avenir"/>
                <a:cs typeface="Avenir"/>
                <a:sym typeface="Avenir"/>
              </a:rPr>
              <a:t>Add Assessment Page</a:t>
            </a:r>
            <a:endParaRPr/>
          </a:p>
        </p:txBody>
      </p:sp>
      <p:sp>
        <p:nvSpPr>
          <p:cNvPr id="910" name="Google Shape;910;p86" descr="Text Placeholder 3"/>
          <p:cNvSpPr txBox="1">
            <a:spLocks noGrp="1"/>
          </p:cNvSpPr>
          <p:nvPr>
            <p:ph type="body" idx="1"/>
          </p:nvPr>
        </p:nvSpPr>
        <p:spPr>
          <a:xfrm>
            <a:off x="1060450" y="2327275"/>
            <a:ext cx="11461750" cy="7212012"/>
          </a:xfrm>
          <a:prstGeom prst="rect">
            <a:avLst/>
          </a:prstGeom>
          <a:noFill/>
          <a:ln>
            <a:noFill/>
          </a:ln>
        </p:spPr>
        <p:txBody>
          <a:bodyPr spcFirstLastPara="1" wrap="square" lIns="91425" tIns="45700" rIns="91425" bIns="45700" anchor="t" anchorCtr="0">
            <a:noAutofit/>
          </a:bodyPr>
          <a:lstStyle/>
          <a:p>
            <a:pPr marL="466725" marR="0" lvl="0" indent="-466725" algn="l" rtl="0">
              <a:lnSpc>
                <a:spcPct val="100000"/>
              </a:lnSpc>
              <a:spcBef>
                <a:spcPts val="0"/>
              </a:spcBef>
              <a:spcAft>
                <a:spcPts val="0"/>
              </a:spcAft>
              <a:buClr>
                <a:srgbClr val="8FA0A5"/>
              </a:buClr>
              <a:buSzPts val="3900"/>
              <a:buFont typeface="Arial"/>
              <a:buChar char="•"/>
            </a:pPr>
            <a:r>
              <a:rPr lang="en-US" sz="3900" b="0" i="0" u="none">
                <a:solidFill>
                  <a:srgbClr val="8FA0A5"/>
                </a:solidFill>
                <a:latin typeface="Avenir"/>
                <a:ea typeface="Avenir"/>
                <a:cs typeface="Avenir"/>
                <a:sym typeface="Avenir"/>
              </a:rPr>
              <a:t>Navigate to the Add Assessment page and set up an assessment just like you did on the Gradebook page.</a:t>
            </a:r>
            <a:endParaRPr sz="2100" b="0" i="0" u="none">
              <a:solidFill>
                <a:srgbClr val="8FA0A5"/>
              </a:solidFill>
              <a:latin typeface="Avenir"/>
              <a:ea typeface="Avenir"/>
              <a:cs typeface="Avenir"/>
              <a:sym typeface="Avenir"/>
            </a:endParaRPr>
          </a:p>
          <a:p>
            <a:pPr marL="466725" marR="0" lvl="0" indent="-466725" algn="l" rtl="0">
              <a:lnSpc>
                <a:spcPct val="100000"/>
              </a:lnSpc>
              <a:spcBef>
                <a:spcPts val="0"/>
              </a:spcBef>
              <a:spcAft>
                <a:spcPts val="0"/>
              </a:spcAft>
              <a:buClr>
                <a:srgbClr val="8FA0A5"/>
              </a:buClr>
              <a:buSzPts val="3900"/>
              <a:buFont typeface="Arial"/>
              <a:buChar char="•"/>
            </a:pPr>
            <a:r>
              <a:rPr lang="en-US" sz="3900" b="0" i="0" u="none">
                <a:solidFill>
                  <a:srgbClr val="8FA0A5"/>
                </a:solidFill>
                <a:latin typeface="Avenir"/>
                <a:ea typeface="Avenir"/>
                <a:cs typeface="Avenir"/>
                <a:sym typeface="Avenir"/>
              </a:rPr>
              <a:t>Make it out of 3 questions- one multiple-choice out of 1 point, one short answer out of 2 points, and another short answer out of 5 points.​</a:t>
            </a:r>
            <a:endParaRPr sz="3900" b="0" i="0" u="none">
              <a:solidFill>
                <a:srgbClr val="8FA0A5"/>
              </a:solidFill>
              <a:latin typeface="Avenir"/>
              <a:ea typeface="Avenir"/>
              <a:cs typeface="Avenir"/>
              <a:sym typeface="Avenir"/>
            </a:endParaRPr>
          </a:p>
          <a:p>
            <a:pPr marL="466725" marR="0" lvl="0" indent="-466725" algn="l" rtl="0">
              <a:lnSpc>
                <a:spcPct val="100000"/>
              </a:lnSpc>
              <a:spcBef>
                <a:spcPts val="0"/>
              </a:spcBef>
              <a:spcAft>
                <a:spcPts val="0"/>
              </a:spcAft>
              <a:buClr>
                <a:srgbClr val="8FA0A5"/>
              </a:buClr>
              <a:buSzPts val="3900"/>
              <a:buFont typeface="Arial"/>
              <a:buChar char="•"/>
            </a:pPr>
            <a:r>
              <a:rPr lang="en-US" sz="3900" b="0" i="0" u="none">
                <a:solidFill>
                  <a:srgbClr val="8FA0A5"/>
                </a:solidFill>
                <a:latin typeface="Avenir"/>
                <a:ea typeface="Avenir"/>
                <a:cs typeface="Avenir"/>
                <a:sym typeface="Avenir"/>
              </a:rPr>
              <a:t>Give students scores for each question​ and save your assessment.</a:t>
            </a:r>
            <a:endParaRPr sz="2100" b="0" i="0" u="none">
              <a:solidFill>
                <a:srgbClr val="8FA0A5"/>
              </a:solidFill>
              <a:latin typeface="Avenir"/>
              <a:ea typeface="Avenir"/>
              <a:cs typeface="Avenir"/>
              <a:sym typeface="Avenir"/>
            </a:endParaRPr>
          </a:p>
          <a:p>
            <a:pPr marL="466725" marR="0" lvl="0" indent="-466725" algn="l" rtl="0">
              <a:lnSpc>
                <a:spcPct val="100000"/>
              </a:lnSpc>
              <a:spcBef>
                <a:spcPts val="0"/>
              </a:spcBef>
              <a:spcAft>
                <a:spcPts val="0"/>
              </a:spcAft>
              <a:buClr>
                <a:srgbClr val="8FA0A5"/>
              </a:buClr>
              <a:buSzPts val="3900"/>
              <a:buFont typeface="Arial"/>
              <a:buChar char="•"/>
            </a:pPr>
            <a:r>
              <a:rPr lang="en-US" sz="3900" b="0" i="1" u="none">
                <a:solidFill>
                  <a:srgbClr val="8FA0A5"/>
                </a:solidFill>
                <a:latin typeface="Avenir"/>
                <a:ea typeface="Avenir"/>
                <a:cs typeface="Avenir"/>
                <a:sym typeface="Avenir"/>
              </a:rPr>
              <a:t>Extension: Use the Assessments page (or Quick Search) to find your assessment!</a:t>
            </a:r>
            <a:endParaRPr/>
          </a:p>
        </p:txBody>
      </p:sp>
      <p:sp>
        <p:nvSpPr>
          <p:cNvPr id="911" name="Google Shape;911;p86" descr="Text Placeholder 5"/>
          <p:cNvSpPr txBox="1"/>
          <p:nvPr/>
        </p:nvSpPr>
        <p:spPr>
          <a:xfrm>
            <a:off x="952500" y="239712"/>
            <a:ext cx="1731962" cy="25558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
        <p:cNvGrpSpPr/>
        <p:nvPr/>
      </p:nvGrpSpPr>
      <p:grpSpPr>
        <a:xfrm>
          <a:off x="0" y="0"/>
          <a:ext cx="0" cy="0"/>
          <a:chOff x="0" y="0"/>
          <a:chExt cx="0" cy="0"/>
        </a:xfrm>
      </p:grpSpPr>
      <p:pic>
        <p:nvPicPr>
          <p:cNvPr id="127" name="Google Shape;127;p9" descr="Picture 8"/>
          <p:cNvPicPr preferRelativeResize="0"/>
          <p:nvPr/>
        </p:nvPicPr>
        <p:blipFill rotWithShape="1">
          <a:blip r:embed="rId3">
            <a:alphaModFix/>
          </a:blip>
          <a:srcRect/>
          <a:stretch/>
        </p:blipFill>
        <p:spPr>
          <a:xfrm>
            <a:off x="11036300" y="1293812"/>
            <a:ext cx="1862137" cy="1331912"/>
          </a:xfrm>
          <a:prstGeom prst="rect">
            <a:avLst/>
          </a:prstGeom>
          <a:noFill/>
          <a:ln>
            <a:noFill/>
          </a:ln>
        </p:spPr>
      </p:pic>
      <p:pic>
        <p:nvPicPr>
          <p:cNvPr id="128" name="Google Shape;128;p9" descr="Picture 2"/>
          <p:cNvPicPr preferRelativeResize="0"/>
          <p:nvPr/>
        </p:nvPicPr>
        <p:blipFill rotWithShape="1">
          <a:blip r:embed="rId4">
            <a:alphaModFix/>
          </a:blip>
          <a:srcRect/>
          <a:stretch/>
        </p:blipFill>
        <p:spPr>
          <a:xfrm>
            <a:off x="947737" y="1154112"/>
            <a:ext cx="11752262" cy="7772400"/>
          </a:xfrm>
          <a:prstGeom prst="rect">
            <a:avLst/>
          </a:prstGeom>
          <a:noFill/>
          <a:ln>
            <a:noFill/>
          </a:ln>
        </p:spPr>
      </p:pic>
      <p:sp>
        <p:nvSpPr>
          <p:cNvPr id="129" name="Google Shape;129;p9" descr="Title 1"/>
          <p:cNvSpPr txBox="1">
            <a:spLocks noGrp="1"/>
          </p:cNvSpPr>
          <p:nvPr>
            <p:ph type="title"/>
          </p:nvPr>
        </p:nvSpPr>
        <p:spPr>
          <a:xfrm>
            <a:off x="625475" y="0"/>
            <a:ext cx="11099800" cy="1295400"/>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5A052"/>
              </a:buClr>
              <a:buSzPts val="6200"/>
              <a:buFont typeface="Avenir"/>
              <a:buNone/>
            </a:pPr>
            <a:r>
              <a:rPr lang="en-US" sz="6200" b="1" i="0" u="none">
                <a:solidFill>
                  <a:srgbClr val="F5A052"/>
                </a:solidFill>
                <a:latin typeface="Avenir"/>
                <a:ea typeface="Avenir"/>
                <a:cs typeface="Avenir"/>
                <a:sym typeface="Avenir"/>
              </a:rPr>
              <a:t>Taking Attendance</a:t>
            </a:r>
            <a:endParaRPr/>
          </a:p>
        </p:txBody>
      </p:sp>
      <p:sp>
        <p:nvSpPr>
          <p:cNvPr id="130" name="Google Shape;130;p9" descr="Left Arrow 13"/>
          <p:cNvSpPr/>
          <p:nvPr/>
        </p:nvSpPr>
        <p:spPr>
          <a:xfrm rot="5400000">
            <a:off x="1794668" y="5225256"/>
            <a:ext cx="573087" cy="381000"/>
          </a:xfrm>
          <a:prstGeom prst="leftArrow">
            <a:avLst>
              <a:gd name="adj1" fmla="val 717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31" name="Google Shape;131;p9" descr="TextBox 14"/>
          <p:cNvSpPr txBox="1"/>
          <p:nvPr/>
        </p:nvSpPr>
        <p:spPr>
          <a:xfrm>
            <a:off x="1166812" y="5789612"/>
            <a:ext cx="2579687" cy="11318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Defaults to your name</a:t>
            </a:r>
            <a:endParaRPr/>
          </a:p>
        </p:txBody>
      </p:sp>
      <p:sp>
        <p:nvSpPr>
          <p:cNvPr id="132" name="Google Shape;132;p9" descr="TextBox 17"/>
          <p:cNvSpPr txBox="1"/>
          <p:nvPr/>
        </p:nvSpPr>
        <p:spPr>
          <a:xfrm>
            <a:off x="3449637" y="5789612"/>
            <a:ext cx="2803525" cy="26939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Defaults to your section/class for the current class period</a:t>
            </a:r>
            <a:endParaRPr/>
          </a:p>
        </p:txBody>
      </p:sp>
      <p:sp>
        <p:nvSpPr>
          <p:cNvPr id="133" name="Google Shape;133;p9" descr="TextBox 18"/>
          <p:cNvSpPr txBox="1"/>
          <p:nvPr/>
        </p:nvSpPr>
        <p:spPr>
          <a:xfrm>
            <a:off x="6492875" y="5789612"/>
            <a:ext cx="2100262" cy="16525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Defaults to today’s date</a:t>
            </a:r>
            <a:endParaRPr/>
          </a:p>
        </p:txBody>
      </p:sp>
      <p:sp>
        <p:nvSpPr>
          <p:cNvPr id="134" name="Google Shape;134;p9" descr="Left Arrow 19"/>
          <p:cNvSpPr/>
          <p:nvPr/>
        </p:nvSpPr>
        <p:spPr>
          <a:xfrm rot="5400000">
            <a:off x="4461668" y="5225256"/>
            <a:ext cx="573087" cy="381000"/>
          </a:xfrm>
          <a:prstGeom prst="leftArrow">
            <a:avLst>
              <a:gd name="adj1" fmla="val 717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35" name="Google Shape;135;p9" descr="Left Arrow 20"/>
          <p:cNvSpPr/>
          <p:nvPr/>
        </p:nvSpPr>
        <p:spPr>
          <a:xfrm rot="5400000">
            <a:off x="7065168" y="5225256"/>
            <a:ext cx="573087" cy="381000"/>
          </a:xfrm>
          <a:prstGeom prst="leftArrow">
            <a:avLst>
              <a:gd name="adj1" fmla="val 7175"/>
              <a:gd name="adj2" fmla="val 5400"/>
            </a:avLst>
          </a:prstGeom>
          <a:solidFill>
            <a:srgbClr val="0066FF"/>
          </a:solidFill>
          <a:ln w="2540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cxnSp>
        <p:nvCxnSpPr>
          <p:cNvPr id="136" name="Google Shape;136;p9" descr="Straight Connector 6"/>
          <p:cNvCxnSpPr/>
          <p:nvPr/>
        </p:nvCxnSpPr>
        <p:spPr>
          <a:xfrm>
            <a:off x="8718550" y="876300"/>
            <a:ext cx="0" cy="8504237"/>
          </a:xfrm>
          <a:prstGeom prst="straightConnector1">
            <a:avLst/>
          </a:prstGeom>
          <a:blipFill rotWithShape="1">
            <a:blip r:embed="rId5">
              <a:alphaModFix/>
            </a:blip>
            <a:stretch>
              <a:fillRect/>
            </a:stretch>
          </a:blipFill>
          <a:ln w="25400" cap="flat" cmpd="sng">
            <a:solidFill>
              <a:srgbClr val="EEEFF0"/>
            </a:solidFill>
            <a:prstDash val="solid"/>
            <a:round/>
            <a:headEnd type="none" w="sm" len="sm"/>
            <a:tailEnd type="none" w="sm" len="sm"/>
          </a:ln>
        </p:spPr>
      </p:cxnSp>
      <p:pic>
        <p:nvPicPr>
          <p:cNvPr id="137" name="Google Shape;137;p9" descr="Picture 24"/>
          <p:cNvPicPr preferRelativeResize="0"/>
          <p:nvPr/>
        </p:nvPicPr>
        <p:blipFill rotWithShape="1">
          <a:blip r:embed="rId6">
            <a:alphaModFix/>
          </a:blip>
          <a:srcRect/>
          <a:stretch/>
        </p:blipFill>
        <p:spPr>
          <a:xfrm>
            <a:off x="1335087" y="4140200"/>
            <a:ext cx="7208837" cy="407987"/>
          </a:xfrm>
          <a:prstGeom prst="rect">
            <a:avLst/>
          </a:prstGeom>
          <a:noFill/>
          <a:ln>
            <a:noFill/>
          </a:ln>
        </p:spPr>
      </p:pic>
      <p:sp>
        <p:nvSpPr>
          <p:cNvPr id="138" name="Google Shape;138;p9" descr="Rounded Rectangle 12"/>
          <p:cNvSpPr/>
          <p:nvPr/>
        </p:nvSpPr>
        <p:spPr>
          <a:xfrm>
            <a:off x="1296987" y="3962400"/>
            <a:ext cx="2133600" cy="9144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39" name="Google Shape;139;p9" descr="Rounded Rectangle 15"/>
          <p:cNvSpPr/>
          <p:nvPr/>
        </p:nvSpPr>
        <p:spPr>
          <a:xfrm>
            <a:off x="4102100" y="3952875"/>
            <a:ext cx="2133600" cy="9144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40" name="Google Shape;140;p9" descr="Rounded Rectangle 16"/>
          <p:cNvSpPr/>
          <p:nvPr/>
        </p:nvSpPr>
        <p:spPr>
          <a:xfrm>
            <a:off x="6773862" y="3952875"/>
            <a:ext cx="1536700" cy="914400"/>
          </a:xfrm>
          <a:prstGeom prst="roundRect">
            <a:avLst>
              <a:gd name="adj" fmla="val 3600"/>
            </a:avLst>
          </a:prstGeom>
          <a:noFill/>
          <a:ln w="57150" cap="flat" cmpd="sng">
            <a:solidFill>
              <a:srgbClr val="0066FF"/>
            </a:solidFill>
            <a:prstDash val="solid"/>
            <a:round/>
            <a:headEnd type="none" w="sm" len="sm"/>
            <a:tailEnd type="none" w="sm" len="sm"/>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pic>
        <p:nvPicPr>
          <p:cNvPr id="141" name="Google Shape;141;p9" descr="Picture 9"/>
          <p:cNvPicPr preferRelativeResize="0"/>
          <p:nvPr/>
        </p:nvPicPr>
        <p:blipFill rotWithShape="1">
          <a:blip r:embed="rId3">
            <a:alphaModFix/>
          </a:blip>
          <a:srcRect/>
          <a:stretch/>
        </p:blipFill>
        <p:spPr>
          <a:xfrm>
            <a:off x="11036300" y="1295400"/>
            <a:ext cx="1811337" cy="1330325"/>
          </a:xfrm>
          <a:prstGeom prst="rect">
            <a:avLst/>
          </a:prstGeom>
          <a:noFill/>
          <a:ln>
            <a:noFill/>
          </a:ln>
        </p:spPr>
      </p:pic>
      <p:sp>
        <p:nvSpPr>
          <p:cNvPr id="142" name="Google Shape;142;p9" descr="Rectangle 4"/>
          <p:cNvSpPr txBox="1"/>
          <p:nvPr/>
        </p:nvSpPr>
        <p:spPr>
          <a:xfrm>
            <a:off x="9055100" y="1154112"/>
            <a:ext cx="3792537" cy="8226425"/>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None/>
            </a:pPr>
            <a:endParaRPr sz="3600" b="0" i="0" u="none">
              <a:solidFill>
                <a:srgbClr val="000000"/>
              </a:solidFill>
              <a:latin typeface="Helvetica Neue Light"/>
              <a:ea typeface="Helvetica Neue Light"/>
              <a:cs typeface="Helvetica Neue Light"/>
              <a:sym typeface="Helvetica Neue Light"/>
            </a:endParaRPr>
          </a:p>
        </p:txBody>
      </p:sp>
      <p:sp>
        <p:nvSpPr>
          <p:cNvPr id="143" name="Google Shape;143;p9" descr="TextBox 21"/>
          <p:cNvSpPr txBox="1"/>
          <p:nvPr/>
        </p:nvSpPr>
        <p:spPr>
          <a:xfrm>
            <a:off x="9248775" y="1370012"/>
            <a:ext cx="3094037" cy="26955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Normally, you should see your class roster automatically appear below </a:t>
            </a:r>
            <a:endParaRPr/>
          </a:p>
        </p:txBody>
      </p:sp>
      <p:sp>
        <p:nvSpPr>
          <p:cNvPr id="144" name="Google Shape;144;p9" descr="TextBox 22"/>
          <p:cNvSpPr txBox="1"/>
          <p:nvPr/>
        </p:nvSpPr>
        <p:spPr>
          <a:xfrm>
            <a:off x="9177337" y="3962400"/>
            <a:ext cx="3073400" cy="21732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No class linked to my name on this date, so no roster appears</a:t>
            </a:r>
            <a:endParaRPr/>
          </a:p>
        </p:txBody>
      </p:sp>
      <p:sp>
        <p:nvSpPr>
          <p:cNvPr id="145" name="Google Shape;145;p9" descr="TextBox 23"/>
          <p:cNvSpPr txBox="1"/>
          <p:nvPr/>
        </p:nvSpPr>
        <p:spPr>
          <a:xfrm>
            <a:off x="9223375" y="6251575"/>
            <a:ext cx="2960687" cy="321468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66FF"/>
              </a:buClr>
              <a:buSzPts val="3000"/>
              <a:buFont typeface="Avenir"/>
              <a:buNone/>
            </a:pPr>
            <a:r>
              <a:rPr lang="en-US" sz="3000" b="1" i="0" u="none">
                <a:solidFill>
                  <a:srgbClr val="0066FF"/>
                </a:solidFill>
                <a:latin typeface="Avenir"/>
                <a:ea typeface="Avenir"/>
                <a:cs typeface="Avenir"/>
                <a:sym typeface="Avenir"/>
              </a:rPr>
              <a:t>Can select any teacher’s class to take attendance (helpful for subs &amp; teachers)</a:t>
            </a:r>
            <a:endParaRPr/>
          </a:p>
        </p:txBody>
      </p:sp>
    </p:spTree>
  </p:cSld>
  <p:clrMapOvr>
    <a:masterClrMapping/>
  </p:clrMapOvr>
</p:sld>
</file>

<file path=ppt/theme/theme1.xml><?xml version="1.0" encoding="utf-8"?>
<a:theme xmlns:a="http://schemas.openxmlformats.org/drawingml/2006/main" name="White - Title &amp; Bullets">
  <a:themeElements>
    <a:clrScheme name="White - Title &amp; Bullets">
      <a:dk1>
        <a:srgbClr val="000000"/>
      </a:dk1>
      <a:lt1>
        <a:srgbClr val="FFFFFF"/>
      </a:lt1>
      <a:dk2>
        <a:srgbClr val="A7A7A7"/>
      </a:dk2>
      <a:lt2>
        <a:srgbClr val="535353"/>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2673</Words>
  <Application>Microsoft Macintosh PowerPoint</Application>
  <PresentationFormat>Custom</PresentationFormat>
  <Paragraphs>295</Paragraphs>
  <Slides>86</Slides>
  <Notes>86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86</vt:i4>
      </vt:variant>
    </vt:vector>
  </HeadingPairs>
  <TitlesOfParts>
    <vt:vector size="95" baseType="lpstr">
      <vt:lpstr>Calibri</vt:lpstr>
      <vt:lpstr>Noto Sans Symbols</vt:lpstr>
      <vt:lpstr>Avenir</vt:lpstr>
      <vt:lpstr>Helvetica Neue</vt:lpstr>
      <vt:lpstr>Courier New</vt:lpstr>
      <vt:lpstr>Helvetica Neue Light</vt:lpstr>
      <vt:lpstr>Arial</vt:lpstr>
      <vt:lpstr>White - Title &amp; Bullets</vt:lpstr>
      <vt:lpstr>White</vt:lpstr>
      <vt:lpstr>Homepage</vt:lpstr>
      <vt:lpstr>Searching For a Student</vt:lpstr>
      <vt:lpstr>The Student Page (Top Half)</vt:lpstr>
      <vt:lpstr>The Student Page (Bottom Half)</vt:lpstr>
      <vt:lpstr>Questions about the homepage or student page?</vt:lpstr>
      <vt:lpstr>Taking Attendance</vt:lpstr>
      <vt:lpstr>Taking Attendance</vt:lpstr>
      <vt:lpstr>Taking Attendance</vt:lpstr>
      <vt:lpstr>Taking Attendance</vt:lpstr>
      <vt:lpstr>Taking Attendance</vt:lpstr>
      <vt:lpstr>Taking Attendance</vt:lpstr>
      <vt:lpstr>Taking Attendance</vt:lpstr>
      <vt:lpstr>Taking Attendance</vt:lpstr>
      <vt:lpstr>Taking Attendance</vt:lpstr>
      <vt:lpstr>Questions about taking attendance?</vt:lpstr>
      <vt:lpstr>PracPractice Timetice Time</vt:lpstr>
      <vt:lpstr>Logging Behaviors</vt:lpstr>
      <vt:lpstr>Logging Behaviors</vt:lpstr>
      <vt:lpstr>Logging Behaviors (Behaviors Page)</vt:lpstr>
      <vt:lpstr>Logging Behaviors (Behaviors Page)</vt:lpstr>
      <vt:lpstr>Logging Behaviors (Behaviors Page)</vt:lpstr>
      <vt:lpstr>Logging Behaviors (Behaviors Page)</vt:lpstr>
      <vt:lpstr>Logging Behaviors (Behaviors Page)</vt:lpstr>
      <vt:lpstr>Logging Behaviors (Behaviors Page)</vt:lpstr>
      <vt:lpstr>Logging Behaviors (Behaviors Page)</vt:lpstr>
      <vt:lpstr>Logging Behaviors (Behaviors Page)</vt:lpstr>
      <vt:lpstr>Logging Behaviors (Behaviors Page)</vt:lpstr>
      <vt:lpstr>Logging Behaviors (Behaviors Page)</vt:lpstr>
      <vt:lpstr>Logging Behaviors (Behaviors Page)</vt:lpstr>
      <vt:lpstr>Logging Behaviors (Behaviors Page)</vt:lpstr>
      <vt:lpstr>Logging Behaviors (Behaviors Page)</vt:lpstr>
      <vt:lpstr>Logging Behaviors (Class Attendance Page)</vt:lpstr>
      <vt:lpstr>Logging Behaviors (Class Attendance Page)</vt:lpstr>
      <vt:lpstr>Practice Time: Behaviors</vt:lpstr>
      <vt:lpstr>Questions about logging behaviors?</vt:lpstr>
      <vt:lpstr>Logging Communications</vt:lpstr>
      <vt:lpstr>Logging Communications</vt:lpstr>
      <vt:lpstr>Logging Communications</vt:lpstr>
      <vt:lpstr>Logging Communications</vt:lpstr>
      <vt:lpstr>Logging Communications</vt:lpstr>
      <vt:lpstr>Logging Communications</vt:lpstr>
      <vt:lpstr>Logging Communications</vt:lpstr>
      <vt:lpstr>Logging Communications</vt:lpstr>
      <vt:lpstr>Logging Communications</vt:lpstr>
      <vt:lpstr>Practice Time: Communications</vt:lpstr>
      <vt:lpstr>Questions about logging communications?</vt:lpstr>
      <vt:lpstr>Creating Assessments</vt:lpstr>
      <vt:lpstr>Gradebook Overview</vt:lpstr>
      <vt:lpstr>Gradebook</vt:lpstr>
      <vt:lpstr>Timeline View</vt:lpstr>
      <vt:lpstr>Assessment Type Bucket View</vt:lpstr>
      <vt:lpstr> Assessment Type Bucket View-  Tests, Quizzes, Projects Expanded Out</vt:lpstr>
      <vt:lpstr> Standard View</vt:lpstr>
      <vt:lpstr> Standard View-  L.6.3 Expanded Out </vt:lpstr>
      <vt:lpstr> Enter assessment by overall score</vt:lpstr>
      <vt:lpstr> Enter assessment by overall score</vt:lpstr>
      <vt:lpstr> Enter assessment by overall score</vt:lpstr>
      <vt:lpstr> Enter assessment by overall score</vt:lpstr>
      <vt:lpstr> Enter assessment by overall score</vt:lpstr>
      <vt:lpstr> Enter assessment by overall score</vt:lpstr>
      <vt:lpstr> Enter assessment by overall score</vt:lpstr>
      <vt:lpstr> Enter assessment by overall score</vt:lpstr>
      <vt:lpstr>Enter assessment by overall score  </vt:lpstr>
      <vt:lpstr> Enter assessment by overall score</vt:lpstr>
      <vt:lpstr>PowerPoint Presentation</vt:lpstr>
      <vt:lpstr>Practice Time: Gradebook</vt:lpstr>
      <vt:lpstr>Enter assessment question-by-question</vt:lpstr>
      <vt:lpstr>Enter assessment question-by-question</vt:lpstr>
      <vt:lpstr>Enter assessment question-by-question</vt:lpstr>
      <vt:lpstr>Enter assessment question-by-question</vt:lpstr>
      <vt:lpstr>Enter assessment question-by-question</vt:lpstr>
      <vt:lpstr>Enter assessment question-by-question</vt:lpstr>
      <vt:lpstr>Enter assessment question-by-question</vt:lpstr>
      <vt:lpstr>Enter assessment question-by-question</vt:lpstr>
      <vt:lpstr>PowerPoint Presentation</vt:lpstr>
      <vt:lpstr>Scanning with Gradecam</vt:lpstr>
      <vt:lpstr>Scanning with GradeCam</vt:lpstr>
      <vt:lpstr>Scanning with GradeCam</vt:lpstr>
      <vt:lpstr>Scanning with GradeCam</vt:lpstr>
      <vt:lpstr>Finding &amp; Editing Assessments</vt:lpstr>
      <vt:lpstr>Finding &amp; Editing Assessments</vt:lpstr>
      <vt:lpstr>Finding &amp; Editing Assessments</vt:lpstr>
      <vt:lpstr>Scanning with GradeCam</vt:lpstr>
      <vt:lpstr>Scanning with GradeCam</vt:lpstr>
      <vt:lpstr>PowerPoint Presentation</vt:lpstr>
      <vt:lpstr>Practice Time:  Add Assessment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Homepage</dc:title>
  <cp:lastModifiedBy>Michelle McNamara</cp:lastModifiedBy>
  <cp:revision>1</cp:revision>
  <dcterms:modified xsi:type="dcterms:W3CDTF">2024-05-06T18:55:18Z</dcterms:modified>
</cp:coreProperties>
</file>